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443" r:id="rId2"/>
    <p:sldId id="447" r:id="rId3"/>
    <p:sldId id="339" r:id="rId4"/>
    <p:sldId id="274" r:id="rId5"/>
    <p:sldId id="279" r:id="rId6"/>
    <p:sldId id="360" r:id="rId7"/>
    <p:sldId id="283" r:id="rId8"/>
    <p:sldId id="399" r:id="rId9"/>
    <p:sldId id="340" r:id="rId10"/>
    <p:sldId id="375" r:id="rId11"/>
    <p:sldId id="376" r:id="rId12"/>
    <p:sldId id="377" r:id="rId13"/>
    <p:sldId id="378" r:id="rId14"/>
    <p:sldId id="379" r:id="rId15"/>
    <p:sldId id="381" r:id="rId16"/>
    <p:sldId id="384" r:id="rId17"/>
    <p:sldId id="385" r:id="rId18"/>
    <p:sldId id="387" r:id="rId19"/>
    <p:sldId id="390" r:id="rId20"/>
    <p:sldId id="445" r:id="rId21"/>
    <p:sldId id="449" r:id="rId22"/>
    <p:sldId id="450" r:id="rId23"/>
    <p:sldId id="393" r:id="rId24"/>
    <p:sldId id="394" r:id="rId25"/>
    <p:sldId id="364" r:id="rId26"/>
    <p:sldId id="374" r:id="rId27"/>
    <p:sldId id="446" r:id="rId28"/>
    <p:sldId id="427" r:id="rId29"/>
    <p:sldId id="424" r:id="rId30"/>
    <p:sldId id="417" r:id="rId31"/>
    <p:sldId id="425" r:id="rId32"/>
    <p:sldId id="421" r:id="rId33"/>
    <p:sldId id="422" r:id="rId34"/>
    <p:sldId id="423" r:id="rId35"/>
    <p:sldId id="412" r:id="rId36"/>
    <p:sldId id="341" r:id="rId37"/>
    <p:sldId id="292" r:id="rId38"/>
    <p:sldId id="293" r:id="rId39"/>
    <p:sldId id="429" r:id="rId40"/>
    <p:sldId id="430" r:id="rId41"/>
    <p:sldId id="431" r:id="rId42"/>
    <p:sldId id="432" r:id="rId43"/>
    <p:sldId id="433" r:id="rId44"/>
    <p:sldId id="435" r:id="rId45"/>
    <p:sldId id="436" r:id="rId46"/>
    <p:sldId id="437" r:id="rId47"/>
    <p:sldId id="438" r:id="rId48"/>
    <p:sldId id="441" r:id="rId49"/>
    <p:sldId id="442" r:id="rId50"/>
    <p:sldId id="278" r:id="rId51"/>
    <p:sldId id="452" r:id="rId52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13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13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13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13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FF"/>
    <a:srgbClr val="0033CC"/>
    <a:srgbClr val="000099"/>
    <a:srgbClr val="FF0000"/>
    <a:srgbClr val="99CCFF"/>
    <a:srgbClr val="FF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7983" autoAdjust="0"/>
  </p:normalViewPr>
  <p:slideViewPr>
    <p:cSldViewPr>
      <p:cViewPr varScale="1">
        <p:scale>
          <a:sx n="67" d="100"/>
          <a:sy n="67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934" y="-108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yceyang\Desktop\PPT\&#29151;&#25910;&amp;EP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endParaRPr lang="zh-TW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工作表1!$A$3</c:f>
              <c:strCache>
                <c:ptCount val="1"/>
                <c:pt idx="0">
                  <c:v>營業收入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5173130025098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3319771278235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430561343382963E-17"/>
                  <c:y val="8.9613053784510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875086544699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工作表1!$B$2:$E$2</c:f>
              <c:strCache>
                <c:ptCount val="4"/>
                <c:pt idx="0">
                  <c:v>2014年度</c:v>
                </c:pt>
                <c:pt idx="1">
                  <c:v>2015年度</c:v>
                </c:pt>
                <c:pt idx="2">
                  <c:v>2016年度</c:v>
                </c:pt>
                <c:pt idx="3">
                  <c:v>2017年度Q3</c:v>
                </c:pt>
              </c:strCache>
            </c:strRef>
          </c:cat>
          <c:val>
            <c:numRef>
              <c:f>工作表1!$B$3:$E$3</c:f>
              <c:numCache>
                <c:formatCode>#,##0</c:formatCode>
                <c:ptCount val="4"/>
                <c:pt idx="0">
                  <c:v>1999184</c:v>
                </c:pt>
                <c:pt idx="1">
                  <c:v>2122469</c:v>
                </c:pt>
                <c:pt idx="2">
                  <c:v>2733461</c:v>
                </c:pt>
                <c:pt idx="3">
                  <c:v>1816097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699712"/>
        <c:axId val="117701248"/>
      </c:barChart>
      <c:lineChart>
        <c:grouping val="standard"/>
        <c:varyColors val="0"/>
        <c:ser>
          <c:idx val="1"/>
          <c:order val="1"/>
          <c:tx>
            <c:strRef>
              <c:f>工作表1!$A$4</c:f>
              <c:strCache>
                <c:ptCount val="1"/>
                <c:pt idx="0">
                  <c:v>稅後純益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square"/>
            <c:size val="6"/>
            <c:spPr>
              <a:solidFill>
                <a:srgbClr val="FF6600"/>
              </a:solidFill>
            </c:spPr>
          </c:marker>
          <c:dLbls>
            <c:dLbl>
              <c:idx val="0"/>
              <c:layout>
                <c:manualLayout>
                  <c:x val="-1.8119283042624893E-2"/>
                  <c:y val="-3.484914512661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481382348838045E-2"/>
                  <c:y val="-4.616430043444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822204940191829E-2"/>
                  <c:y val="-3.4849145126617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943228530163321E-2"/>
                  <c:y val="-4.5258599955317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工作表1!$B$2:$E$2</c:f>
              <c:strCache>
                <c:ptCount val="4"/>
                <c:pt idx="0">
                  <c:v>2014年度</c:v>
                </c:pt>
                <c:pt idx="1">
                  <c:v>2015年度</c:v>
                </c:pt>
                <c:pt idx="2">
                  <c:v>2016年度</c:v>
                </c:pt>
                <c:pt idx="3">
                  <c:v>2017年度Q3</c:v>
                </c:pt>
              </c:strCache>
            </c:strRef>
          </c:cat>
          <c:val>
            <c:numRef>
              <c:f>工作表1!$B$4:$E$4</c:f>
              <c:numCache>
                <c:formatCode>#,##0</c:formatCode>
                <c:ptCount val="4"/>
                <c:pt idx="0">
                  <c:v>155156</c:v>
                </c:pt>
                <c:pt idx="1">
                  <c:v>38366</c:v>
                </c:pt>
                <c:pt idx="2">
                  <c:v>195588</c:v>
                </c:pt>
                <c:pt idx="3">
                  <c:v>137914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699712"/>
        <c:axId val="117701248"/>
      </c:lineChart>
      <c:lineChart>
        <c:grouping val="standard"/>
        <c:varyColors val="0"/>
        <c:ser>
          <c:idx val="2"/>
          <c:order val="2"/>
          <c:tx>
            <c:strRef>
              <c:f>工作表1!$A$5</c:f>
              <c:strCache>
                <c:ptCount val="1"/>
                <c:pt idx="0">
                  <c:v>EPS</c:v>
                </c:pt>
              </c:strCache>
            </c:strRef>
          </c:tx>
          <c:spPr>
            <a:ln>
              <a:solidFill>
                <a:srgbClr val="FF66FF"/>
              </a:solidFill>
            </a:ln>
          </c:spPr>
          <c:marker>
            <c:symbol val="square"/>
            <c:size val="6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</c:spPr>
          </c:marker>
          <c:dLbls>
            <c:dLbl>
              <c:idx val="0"/>
              <c:layout>
                <c:manualLayout>
                  <c:x val="-4.9344517275858243E-3"/>
                  <c:y val="-2.7606514875256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9612074139681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933748102062733E-2"/>
                  <c:y val="-3.53002506022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0862188337516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工作表1!$B$2:$E$2</c:f>
              <c:strCache>
                <c:ptCount val="4"/>
                <c:pt idx="0">
                  <c:v>2014年度</c:v>
                </c:pt>
                <c:pt idx="1">
                  <c:v>2015年度</c:v>
                </c:pt>
                <c:pt idx="2">
                  <c:v>2016年度</c:v>
                </c:pt>
                <c:pt idx="3">
                  <c:v>2017年度Q3</c:v>
                </c:pt>
              </c:strCache>
            </c:strRef>
          </c:cat>
          <c:val>
            <c:numRef>
              <c:f>工作表1!$B$5:$E$5</c:f>
              <c:numCache>
                <c:formatCode>General</c:formatCode>
                <c:ptCount val="4"/>
                <c:pt idx="0">
                  <c:v>1.47</c:v>
                </c:pt>
                <c:pt idx="1">
                  <c:v>0.36</c:v>
                </c:pt>
                <c:pt idx="2">
                  <c:v>1.85</c:v>
                </c:pt>
                <c:pt idx="3">
                  <c:v>1.28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27232"/>
        <c:axId val="118125312"/>
      </c:lineChart>
      <c:catAx>
        <c:axId val="117699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pPr>
            <a:endParaRPr lang="zh-TW"/>
          </a:p>
        </c:txPr>
        <c:crossAx val="117701248"/>
        <c:crosses val="autoZero"/>
        <c:auto val="1"/>
        <c:lblAlgn val="ctr"/>
        <c:lblOffset val="100"/>
        <c:noMultiLvlLbl val="0"/>
      </c:catAx>
      <c:valAx>
        <c:axId val="1177012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60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sz="160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營業收入</a:t>
                </a:r>
                <a:r>
                  <a:rPr lang="en-US" sz="160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sz="160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仟元</a:t>
                </a:r>
                <a:r>
                  <a:rPr lang="en-US" sz="160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sz="160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c:rich>
          </c:tx>
          <c:layout>
            <c:manualLayout>
              <c:xMode val="edge"/>
              <c:yMode val="edge"/>
              <c:x val="0.14409468679091841"/>
              <c:y val="1.3446577673699662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zh-TW"/>
          </a:p>
        </c:txPr>
        <c:crossAx val="117699712"/>
        <c:crosses val="autoZero"/>
        <c:crossBetween val="between"/>
        <c:majorUnit val="500000"/>
      </c:valAx>
      <c:valAx>
        <c:axId val="118125312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60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defRPr>
                </a:pPr>
                <a:r>
                  <a:rPr lang="en-US" sz="160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EPS</a:t>
                </a:r>
                <a:endParaRPr lang="zh-TW" sz="160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80771615061349056"/>
              <c:y val="1.318289832773846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zh-TW"/>
          </a:p>
        </c:txPr>
        <c:crossAx val="118127232"/>
        <c:crosses val="max"/>
        <c:crossBetween val="between"/>
      </c:valAx>
      <c:catAx>
        <c:axId val="118127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81253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2554355071658703"/>
          <c:y val="0.41257818181688621"/>
          <c:w val="0.14741313983355087"/>
          <c:h val="0.22682819758419837"/>
        </c:manualLayout>
      </c:layout>
      <c:overlay val="0"/>
      <c:txPr>
        <a:bodyPr/>
        <a:lstStyle/>
        <a:p>
          <a:pPr>
            <a:defRPr sz="120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13D98-36D9-4658-8EDE-5E62017D1B68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7AB62CA-3F2A-4DF1-98F2-2B1D95870AF4}">
      <dgm:prSet phldrT="[文字]" custT="1"/>
      <dgm:spPr>
        <a:xfrm>
          <a:off x="291632" y="51563"/>
          <a:ext cx="4082853" cy="619920"/>
        </a:xfrm>
        <a:solidFill>
          <a:srgbClr val="0033CC"/>
        </a:solidFill>
      </dgm:spPr>
      <dgm:t>
        <a:bodyPr anchor="ctr" anchorCtr="0"/>
        <a:lstStyle/>
        <a:p>
          <a:pPr>
            <a:lnSpc>
              <a:spcPts val="4000"/>
            </a:lnSpc>
            <a:spcAft>
              <a:spcPts val="0"/>
            </a:spcAft>
          </a:pP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1.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公司概況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FABB93CD-A37B-4053-8EC9-51E0C1882E4D}" type="parTrans" cxnId="{8009C196-EF1E-4684-9A98-50BF3FD76A93}">
      <dgm:prSet/>
      <dgm:spPr/>
      <dgm:t>
        <a:bodyPr/>
        <a:lstStyle/>
        <a:p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088571-7819-4745-95A9-0342C4760D6C}" type="sibTrans" cxnId="{8009C196-EF1E-4684-9A98-50BF3FD76A93}">
      <dgm:prSet/>
      <dgm:spPr/>
      <dgm:t>
        <a:bodyPr/>
        <a:lstStyle/>
        <a:p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A3085F-518F-4612-80D8-FAF986763AF7}">
      <dgm:prSet phldrT="[文字]" custT="1"/>
      <dgm:spPr>
        <a:xfrm>
          <a:off x="291632" y="1004123"/>
          <a:ext cx="4082853" cy="619920"/>
        </a:xfrm>
        <a:solidFill>
          <a:srgbClr val="0033CC"/>
        </a:solidFill>
      </dgm:spPr>
      <dgm:t>
        <a:bodyPr/>
        <a:lstStyle/>
        <a:p>
          <a:pPr>
            <a:lnSpc>
              <a:spcPts val="4000"/>
            </a:lnSpc>
            <a:spcAft>
              <a:spcPts val="0"/>
            </a:spcAft>
          </a:pP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3.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財務</a:t>
          </a:r>
          <a:r>
            <a:rPr lang="zh-TW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概況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DACA1D71-F30E-4C46-AF4C-A31B36F779A6}" type="parTrans" cxnId="{A868DF61-1431-46D4-B970-F420AC3C0306}">
      <dgm:prSet/>
      <dgm:spPr/>
      <dgm:t>
        <a:bodyPr/>
        <a:lstStyle/>
        <a:p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412677-6875-48FC-A40C-0AAAD5D40E20}" type="sibTrans" cxnId="{A868DF61-1431-46D4-B970-F420AC3C0306}">
      <dgm:prSet/>
      <dgm:spPr/>
      <dgm:t>
        <a:bodyPr/>
        <a:lstStyle/>
        <a:p>
          <a:endParaRPr lang="zh-TW" altLang="en-US" sz="32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2A69F5-C162-4EFD-8885-104A965BCE7A}">
      <dgm:prSet phldrT="[文字]" custT="1"/>
      <dgm:spPr>
        <a:xfrm>
          <a:off x="291632" y="1956683"/>
          <a:ext cx="4082853" cy="619920"/>
        </a:xfrm>
        <a:solidFill>
          <a:srgbClr val="0033CC"/>
        </a:solidFill>
      </dgm:spPr>
      <dgm:t>
        <a:bodyPr/>
        <a:lstStyle/>
        <a:p>
          <a:pPr>
            <a:lnSpc>
              <a:spcPts val="4200"/>
            </a:lnSpc>
            <a:spcAft>
              <a:spcPts val="0"/>
            </a:spcAft>
          </a:pP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4.</a:t>
          </a:r>
          <a:r>
            <a:rPr lang="zh-TW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未來展望與分析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D1CC9FFF-2E32-4B68-8F3D-632F2D6E7DF4}" type="parTrans" cxnId="{645C45BC-3E37-460E-B092-02DDD0A2637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087421-3048-4ADB-80A3-DCBEFF312B79}" type="sibTrans" cxnId="{645C45BC-3E37-460E-B092-02DDD0A2637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ADBB4A-2B6B-443B-8078-B8780382DA04}">
      <dgm:prSet phldrT="[文字]" custT="1"/>
      <dgm:spPr>
        <a:xfrm>
          <a:off x="291632" y="1004123"/>
          <a:ext cx="4082853" cy="619920"/>
        </a:xfrm>
        <a:solidFill>
          <a:srgbClr val="0033CC"/>
        </a:solidFill>
      </dgm:spPr>
      <dgm:t>
        <a:bodyPr anchor="ctr" anchorCtr="0"/>
        <a:lstStyle/>
        <a:p>
          <a:pPr>
            <a:lnSpc>
              <a:spcPts val="4000"/>
            </a:lnSpc>
            <a:spcAft>
              <a:spcPts val="0"/>
            </a:spcAft>
          </a:pP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2.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營運</a:t>
          </a:r>
          <a:r>
            <a:rPr lang="zh-TW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概況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8D0D16ED-FC8C-46BB-B202-7A747D7050F4}" type="parTrans" cxnId="{3C9C6FC5-8540-42F6-BC49-4858B0FE927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B8CA20-172B-4FF0-995C-076306D6EF7F}" type="sibTrans" cxnId="{3C9C6FC5-8540-42F6-BC49-4858B0FE927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8C3F19-3F85-47E4-99AD-AEE233501DB6}">
      <dgm:prSet phldrT="[文字]" custT="1"/>
      <dgm:spPr>
        <a:xfrm>
          <a:off x="291632" y="2909244"/>
          <a:ext cx="4082853" cy="619920"/>
        </a:xfrm>
        <a:solidFill>
          <a:srgbClr val="0033CC"/>
        </a:solidFill>
        <a:ln>
          <a:solidFill>
            <a:srgbClr val="0033CC"/>
          </a:solidFill>
        </a:ln>
      </dgm:spPr>
      <dgm:t>
        <a:bodyPr/>
        <a:lstStyle/>
        <a:p>
          <a:pPr>
            <a:lnSpc>
              <a:spcPts val="4000"/>
            </a:lnSpc>
            <a:spcAft>
              <a:spcPts val="0"/>
            </a:spcAft>
          </a:pP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5.</a:t>
          </a:r>
          <a:r>
            <a:rPr kumimoji="0" lang="zh-TW" altLang="en-US" sz="24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公司治理與社會責任</a:t>
          </a:r>
          <a:endParaRPr lang="zh-TW" altLang="zh-TW" sz="2400" b="1" dirty="0" smtClean="0"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93171C90-7B83-43AC-AE95-9A1AA9BE6D6D}" type="parTrans" cxnId="{354F978F-CD90-4162-A6AC-2E895E69834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B760D9-99CD-49E4-93CA-D04F3E265382}" type="sibTrans" cxnId="{354F978F-CD90-4162-A6AC-2E895E69834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8A34233-8447-4E1D-9257-B166B2835446}" type="pres">
      <dgm:prSet presAssocID="{77913D98-36D9-4658-8EDE-5E62017D1B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D468520-48E0-46F1-9F6A-F59E2840085D}" type="pres">
      <dgm:prSet presAssocID="{07AB62CA-3F2A-4DF1-98F2-2B1D95870AF4}" presName="parentLin" presStyleCnt="0"/>
      <dgm:spPr/>
      <dgm:t>
        <a:bodyPr/>
        <a:lstStyle/>
        <a:p>
          <a:endParaRPr lang="zh-TW" altLang="en-US"/>
        </a:p>
      </dgm:t>
    </dgm:pt>
    <dgm:pt modelId="{5A1E0F4D-17B8-4A00-9208-ADF14A8E34D9}" type="pres">
      <dgm:prSet presAssocID="{07AB62CA-3F2A-4DF1-98F2-2B1D95870AF4}" presName="parentLeftMargin" presStyleLbl="node1" presStyleIdx="0" presStyleCnt="5"/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161C09-12A9-4B99-BCE7-C99388C78886}" type="pres">
      <dgm:prSet presAssocID="{07AB62CA-3F2A-4DF1-98F2-2B1D95870AF4}" presName="parentText" presStyleLbl="node1" presStyleIdx="0" presStyleCnt="5" custScaleX="105622" custScaleY="15143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4A2DB9-D127-49E9-B8C8-51398856F69B}" type="pres">
      <dgm:prSet presAssocID="{07AB62CA-3F2A-4DF1-98F2-2B1D95870AF4}" presName="negativeSpace" presStyleCnt="0"/>
      <dgm:spPr/>
      <dgm:t>
        <a:bodyPr/>
        <a:lstStyle/>
        <a:p>
          <a:endParaRPr lang="zh-TW" altLang="en-US"/>
        </a:p>
      </dgm:t>
    </dgm:pt>
    <dgm:pt modelId="{C189DEDD-A268-4EF1-9B42-F9F0B3297A58}" type="pres">
      <dgm:prSet presAssocID="{07AB62CA-3F2A-4DF1-98F2-2B1D95870AF4}" presName="childText" presStyleLbl="conFgAcc1" presStyleIdx="0" presStyleCnt="5">
        <dgm:presLayoutVars>
          <dgm:bulletEnabled val="1"/>
        </dgm:presLayoutVars>
      </dgm:prSet>
      <dgm:spPr>
        <a:xfrm>
          <a:off x="0" y="361523"/>
          <a:ext cx="5832648" cy="529200"/>
        </a:xfrm>
        <a:prstGeom prst="rect">
          <a:avLst/>
        </a:prstGeom>
        <a:ln>
          <a:solidFill>
            <a:srgbClr val="0033CC"/>
          </a:solidFill>
        </a:ln>
      </dgm:spPr>
      <dgm:t>
        <a:bodyPr/>
        <a:lstStyle/>
        <a:p>
          <a:endParaRPr lang="zh-TW" altLang="en-US"/>
        </a:p>
      </dgm:t>
    </dgm:pt>
    <dgm:pt modelId="{0F935F8E-133F-4637-9F6F-7D785FA2D397}" type="pres">
      <dgm:prSet presAssocID="{51088571-7819-4745-95A9-0342C4760D6C}" presName="spaceBetweenRectangles" presStyleCnt="0"/>
      <dgm:spPr/>
      <dgm:t>
        <a:bodyPr/>
        <a:lstStyle/>
        <a:p>
          <a:endParaRPr lang="zh-TW" altLang="en-US"/>
        </a:p>
      </dgm:t>
    </dgm:pt>
    <dgm:pt modelId="{12F22249-DFA0-4986-904C-A200F3F23408}" type="pres">
      <dgm:prSet presAssocID="{6AADBB4A-2B6B-443B-8078-B8780382DA04}" presName="parentLin" presStyleCnt="0"/>
      <dgm:spPr/>
      <dgm:t>
        <a:bodyPr/>
        <a:lstStyle/>
        <a:p>
          <a:endParaRPr lang="zh-TW" altLang="en-US"/>
        </a:p>
      </dgm:t>
    </dgm:pt>
    <dgm:pt modelId="{BBF9CE92-F13A-4945-919F-B00B16ECEA1B}" type="pres">
      <dgm:prSet presAssocID="{6AADBB4A-2B6B-443B-8078-B8780382DA04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947B5DC0-03B6-40B0-A053-C1E87F36D33F}" type="pres">
      <dgm:prSet presAssocID="{6AADBB4A-2B6B-443B-8078-B8780382DA04}" presName="parentText" presStyleLbl="node1" presStyleIdx="1" presStyleCnt="5" custScaleX="105622" custScaleY="152886" custLinFactNeighborX="-15493" custLinFactNeighborY="568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26B10D-B425-4D04-82CC-9756C9F924EF}" type="pres">
      <dgm:prSet presAssocID="{6AADBB4A-2B6B-443B-8078-B8780382DA04}" presName="negativeSpace" presStyleCnt="0"/>
      <dgm:spPr/>
      <dgm:t>
        <a:bodyPr/>
        <a:lstStyle/>
        <a:p>
          <a:endParaRPr lang="zh-TW" altLang="en-US"/>
        </a:p>
      </dgm:t>
    </dgm:pt>
    <dgm:pt modelId="{492A92E8-2E73-4346-9426-8EA9E5B1F95C}" type="pres">
      <dgm:prSet presAssocID="{6AADBB4A-2B6B-443B-8078-B8780382DA04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33CC"/>
          </a:solidFill>
        </a:ln>
      </dgm:spPr>
      <dgm:t>
        <a:bodyPr/>
        <a:lstStyle/>
        <a:p>
          <a:endParaRPr lang="zh-TW" altLang="en-US"/>
        </a:p>
      </dgm:t>
    </dgm:pt>
    <dgm:pt modelId="{E38A8415-65EA-4FD0-97E5-7876E4C421F1}" type="pres">
      <dgm:prSet presAssocID="{02B8CA20-172B-4FF0-995C-076306D6EF7F}" presName="spaceBetweenRectangles" presStyleCnt="0"/>
      <dgm:spPr/>
      <dgm:t>
        <a:bodyPr/>
        <a:lstStyle/>
        <a:p>
          <a:endParaRPr lang="zh-TW" altLang="en-US"/>
        </a:p>
      </dgm:t>
    </dgm:pt>
    <dgm:pt modelId="{FEBE61C5-C74F-4768-A560-1B6BA9A12119}" type="pres">
      <dgm:prSet presAssocID="{E6A3085F-518F-4612-80D8-FAF986763AF7}" presName="parentLin" presStyleCnt="0"/>
      <dgm:spPr/>
      <dgm:t>
        <a:bodyPr/>
        <a:lstStyle/>
        <a:p>
          <a:endParaRPr lang="zh-TW" altLang="en-US"/>
        </a:p>
      </dgm:t>
    </dgm:pt>
    <dgm:pt modelId="{2379BC8A-F112-451E-AC6A-8EC32B209855}" type="pres">
      <dgm:prSet presAssocID="{E6A3085F-518F-4612-80D8-FAF986763AF7}" presName="parentLeftMargin" presStyleLbl="node1" presStyleIdx="1" presStyleCnt="5"/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0B72A27-84FB-4243-816E-D7CCAA0D6738}" type="pres">
      <dgm:prSet presAssocID="{E6A3085F-518F-4612-80D8-FAF986763AF7}" presName="parentText" presStyleLbl="node1" presStyleIdx="2" presStyleCnt="5" custScaleX="105622" custScaleY="13560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32289E-E694-4DD1-A575-B14ABF8FF078}" type="pres">
      <dgm:prSet presAssocID="{E6A3085F-518F-4612-80D8-FAF986763AF7}" presName="negativeSpace" presStyleCnt="0"/>
      <dgm:spPr/>
      <dgm:t>
        <a:bodyPr/>
        <a:lstStyle/>
        <a:p>
          <a:endParaRPr lang="zh-TW" altLang="en-US"/>
        </a:p>
      </dgm:t>
    </dgm:pt>
    <dgm:pt modelId="{FCBEC5F0-6F3E-4EDA-B27E-0BA7329B595A}" type="pres">
      <dgm:prSet presAssocID="{E6A3085F-518F-4612-80D8-FAF986763AF7}" presName="childText" presStyleLbl="conFgAcc1" presStyleIdx="2" presStyleCnt="5">
        <dgm:presLayoutVars>
          <dgm:bulletEnabled val="1"/>
        </dgm:presLayoutVars>
      </dgm:prSet>
      <dgm:spPr>
        <a:xfrm>
          <a:off x="0" y="1314083"/>
          <a:ext cx="5832648" cy="529200"/>
        </a:xfrm>
        <a:prstGeom prst="rect">
          <a:avLst/>
        </a:prstGeom>
        <a:ln>
          <a:solidFill>
            <a:srgbClr val="0033CC"/>
          </a:solidFill>
        </a:ln>
      </dgm:spPr>
      <dgm:t>
        <a:bodyPr/>
        <a:lstStyle/>
        <a:p>
          <a:endParaRPr lang="zh-TW" altLang="en-US"/>
        </a:p>
      </dgm:t>
    </dgm:pt>
    <dgm:pt modelId="{A4DDCD76-2807-4C7A-9298-F61DE98CEBAB}" type="pres">
      <dgm:prSet presAssocID="{88412677-6875-48FC-A40C-0AAAD5D40E20}" presName="spaceBetweenRectangles" presStyleCnt="0"/>
      <dgm:spPr/>
      <dgm:t>
        <a:bodyPr/>
        <a:lstStyle/>
        <a:p>
          <a:endParaRPr lang="zh-TW" altLang="en-US"/>
        </a:p>
      </dgm:t>
    </dgm:pt>
    <dgm:pt modelId="{FC20B5A6-6ED6-44D3-810A-BF792AB88B53}" type="pres">
      <dgm:prSet presAssocID="{902A69F5-C162-4EFD-8885-104A965BCE7A}" presName="parentLin" presStyleCnt="0"/>
      <dgm:spPr/>
      <dgm:t>
        <a:bodyPr/>
        <a:lstStyle/>
        <a:p>
          <a:endParaRPr lang="zh-TW" altLang="en-US"/>
        </a:p>
      </dgm:t>
    </dgm:pt>
    <dgm:pt modelId="{1D0AE0C3-A2E3-4FC6-BB36-D1DD1F748F7E}" type="pres">
      <dgm:prSet presAssocID="{902A69F5-C162-4EFD-8885-104A965BCE7A}" presName="parentLeftMargin" presStyleLbl="node1" presStyleIdx="2" presStyleCnt="5"/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FAF78A0-C995-493E-86BB-D5FACEA3AA3C}" type="pres">
      <dgm:prSet presAssocID="{902A69F5-C162-4EFD-8885-104A965BCE7A}" presName="parentText" presStyleLbl="node1" presStyleIdx="3" presStyleCnt="5" custScaleX="105622" custScaleY="13444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975F7-5AC6-4090-89F0-7ADBCF278B57}" type="pres">
      <dgm:prSet presAssocID="{902A69F5-C162-4EFD-8885-104A965BCE7A}" presName="negativeSpace" presStyleCnt="0"/>
      <dgm:spPr/>
      <dgm:t>
        <a:bodyPr/>
        <a:lstStyle/>
        <a:p>
          <a:endParaRPr lang="zh-TW" altLang="en-US"/>
        </a:p>
      </dgm:t>
    </dgm:pt>
    <dgm:pt modelId="{ABD8B8B2-ACA0-45A4-AC72-E4EE5E0A3935}" type="pres">
      <dgm:prSet presAssocID="{902A69F5-C162-4EFD-8885-104A965BCE7A}" presName="childText" presStyleLbl="conFgAcc1" presStyleIdx="3" presStyleCnt="5">
        <dgm:presLayoutVars>
          <dgm:bulletEnabled val="1"/>
        </dgm:presLayoutVars>
      </dgm:prSet>
      <dgm:spPr>
        <a:xfrm>
          <a:off x="0" y="2266644"/>
          <a:ext cx="5832648" cy="529200"/>
        </a:xfrm>
        <a:prstGeom prst="rect">
          <a:avLst/>
        </a:prstGeom>
        <a:ln>
          <a:solidFill>
            <a:srgbClr val="0033CC"/>
          </a:solidFill>
        </a:ln>
      </dgm:spPr>
      <dgm:t>
        <a:bodyPr/>
        <a:lstStyle/>
        <a:p>
          <a:endParaRPr lang="zh-TW" altLang="en-US"/>
        </a:p>
      </dgm:t>
    </dgm:pt>
    <dgm:pt modelId="{22DB0095-5088-471E-AC80-633005B9EC90}" type="pres">
      <dgm:prSet presAssocID="{D2087421-3048-4ADB-80A3-DCBEFF312B79}" presName="spaceBetweenRectangles" presStyleCnt="0"/>
      <dgm:spPr/>
      <dgm:t>
        <a:bodyPr/>
        <a:lstStyle/>
        <a:p>
          <a:endParaRPr lang="zh-TW" altLang="en-US"/>
        </a:p>
      </dgm:t>
    </dgm:pt>
    <dgm:pt modelId="{23C63C47-521D-4CEE-BE9F-CEDC3664923F}" type="pres">
      <dgm:prSet presAssocID="{848C3F19-3F85-47E4-99AD-AEE233501DB6}" presName="parentLin" presStyleCnt="0"/>
      <dgm:spPr/>
      <dgm:t>
        <a:bodyPr/>
        <a:lstStyle/>
        <a:p>
          <a:endParaRPr lang="zh-TW" altLang="en-US"/>
        </a:p>
      </dgm:t>
    </dgm:pt>
    <dgm:pt modelId="{38A9F0BB-86EF-4C3D-986F-F7B11A26E382}" type="pres">
      <dgm:prSet presAssocID="{848C3F19-3F85-47E4-99AD-AEE233501DB6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1F6BEE75-4FEB-4BBB-A6A1-A89459F3D53A}" type="pres">
      <dgm:prSet presAssocID="{848C3F19-3F85-47E4-99AD-AEE233501DB6}" presName="parentText" presStyleLbl="node1" presStyleIdx="4" presStyleCnt="5" custScaleX="105622" custScaleY="13739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94FC5A-80F0-47DC-8795-186E48E09A49}" type="pres">
      <dgm:prSet presAssocID="{848C3F19-3F85-47E4-99AD-AEE233501DB6}" presName="negativeSpace" presStyleCnt="0"/>
      <dgm:spPr/>
      <dgm:t>
        <a:bodyPr/>
        <a:lstStyle/>
        <a:p>
          <a:endParaRPr lang="zh-TW" altLang="en-US"/>
        </a:p>
      </dgm:t>
    </dgm:pt>
    <dgm:pt modelId="{5FCD13C1-0D67-49DB-8B84-0E4A508C310E}" type="pres">
      <dgm:prSet presAssocID="{848C3F19-3F85-47E4-99AD-AEE233501DB6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033CC"/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804EDEA9-448D-4F16-9C99-344D0F7AB167}" type="presOf" srcId="{6AADBB4A-2B6B-443B-8078-B8780382DA04}" destId="{BBF9CE92-F13A-4945-919F-B00B16ECEA1B}" srcOrd="0" destOrd="0" presId="urn:microsoft.com/office/officeart/2005/8/layout/list1"/>
    <dgm:cxn modelId="{76FF392A-5552-4229-A678-252D6105A489}" type="presOf" srcId="{848C3F19-3F85-47E4-99AD-AEE233501DB6}" destId="{1F6BEE75-4FEB-4BBB-A6A1-A89459F3D53A}" srcOrd="1" destOrd="0" presId="urn:microsoft.com/office/officeart/2005/8/layout/list1"/>
    <dgm:cxn modelId="{645C45BC-3E37-460E-B092-02DDD0A2637B}" srcId="{77913D98-36D9-4658-8EDE-5E62017D1B68}" destId="{902A69F5-C162-4EFD-8885-104A965BCE7A}" srcOrd="3" destOrd="0" parTransId="{D1CC9FFF-2E32-4B68-8F3D-632F2D6E7DF4}" sibTransId="{D2087421-3048-4ADB-80A3-DCBEFF312B79}"/>
    <dgm:cxn modelId="{9CC18BC8-C1BB-4C96-98F4-D22D0BE52C86}" type="presOf" srcId="{902A69F5-C162-4EFD-8885-104A965BCE7A}" destId="{1D0AE0C3-A2E3-4FC6-BB36-D1DD1F748F7E}" srcOrd="0" destOrd="0" presId="urn:microsoft.com/office/officeart/2005/8/layout/list1"/>
    <dgm:cxn modelId="{A868DF61-1431-46D4-B970-F420AC3C0306}" srcId="{77913D98-36D9-4658-8EDE-5E62017D1B68}" destId="{E6A3085F-518F-4612-80D8-FAF986763AF7}" srcOrd="2" destOrd="0" parTransId="{DACA1D71-F30E-4C46-AF4C-A31B36F779A6}" sibTransId="{88412677-6875-48FC-A40C-0AAAD5D40E20}"/>
    <dgm:cxn modelId="{5F1F5CE9-AA1D-45A9-9810-0FB70A7310B7}" type="presOf" srcId="{07AB62CA-3F2A-4DF1-98F2-2B1D95870AF4}" destId="{5A1E0F4D-17B8-4A00-9208-ADF14A8E34D9}" srcOrd="0" destOrd="0" presId="urn:microsoft.com/office/officeart/2005/8/layout/list1"/>
    <dgm:cxn modelId="{F8699219-A03A-48E7-9AC1-04B0437EB785}" type="presOf" srcId="{E6A3085F-518F-4612-80D8-FAF986763AF7}" destId="{60B72A27-84FB-4243-816E-D7CCAA0D6738}" srcOrd="1" destOrd="0" presId="urn:microsoft.com/office/officeart/2005/8/layout/list1"/>
    <dgm:cxn modelId="{E2519552-134C-4313-A589-1C3C7F4FC61F}" type="presOf" srcId="{77913D98-36D9-4658-8EDE-5E62017D1B68}" destId="{08A34233-8447-4E1D-9257-B166B2835446}" srcOrd="0" destOrd="0" presId="urn:microsoft.com/office/officeart/2005/8/layout/list1"/>
    <dgm:cxn modelId="{4D7E32C0-70C1-490B-B931-073473C796F5}" type="presOf" srcId="{848C3F19-3F85-47E4-99AD-AEE233501DB6}" destId="{38A9F0BB-86EF-4C3D-986F-F7B11A26E382}" srcOrd="0" destOrd="0" presId="urn:microsoft.com/office/officeart/2005/8/layout/list1"/>
    <dgm:cxn modelId="{8009C196-EF1E-4684-9A98-50BF3FD76A93}" srcId="{77913D98-36D9-4658-8EDE-5E62017D1B68}" destId="{07AB62CA-3F2A-4DF1-98F2-2B1D95870AF4}" srcOrd="0" destOrd="0" parTransId="{FABB93CD-A37B-4053-8EC9-51E0C1882E4D}" sibTransId="{51088571-7819-4745-95A9-0342C4760D6C}"/>
    <dgm:cxn modelId="{5B528962-59FC-4243-81DA-80E2C58D93F5}" type="presOf" srcId="{902A69F5-C162-4EFD-8885-104A965BCE7A}" destId="{9FAF78A0-C995-493E-86BB-D5FACEA3AA3C}" srcOrd="1" destOrd="0" presId="urn:microsoft.com/office/officeart/2005/8/layout/list1"/>
    <dgm:cxn modelId="{3C9C6FC5-8540-42F6-BC49-4858B0FE9270}" srcId="{77913D98-36D9-4658-8EDE-5E62017D1B68}" destId="{6AADBB4A-2B6B-443B-8078-B8780382DA04}" srcOrd="1" destOrd="0" parTransId="{8D0D16ED-FC8C-46BB-B202-7A747D7050F4}" sibTransId="{02B8CA20-172B-4FF0-995C-076306D6EF7F}"/>
    <dgm:cxn modelId="{354F978F-CD90-4162-A6AC-2E895E698346}" srcId="{77913D98-36D9-4658-8EDE-5E62017D1B68}" destId="{848C3F19-3F85-47E4-99AD-AEE233501DB6}" srcOrd="4" destOrd="0" parTransId="{93171C90-7B83-43AC-AE95-9A1AA9BE6D6D}" sibTransId="{A3B760D9-99CD-49E4-93CA-D04F3E265382}"/>
    <dgm:cxn modelId="{AF3FE35A-C68F-4352-A2C2-28AC30F06E2D}" type="presOf" srcId="{E6A3085F-518F-4612-80D8-FAF986763AF7}" destId="{2379BC8A-F112-451E-AC6A-8EC32B209855}" srcOrd="0" destOrd="0" presId="urn:microsoft.com/office/officeart/2005/8/layout/list1"/>
    <dgm:cxn modelId="{EF8C2A63-D3D2-461A-AA4F-1DE5B03E66DE}" type="presOf" srcId="{07AB62CA-3F2A-4DF1-98F2-2B1D95870AF4}" destId="{6B161C09-12A9-4B99-BCE7-C99388C78886}" srcOrd="1" destOrd="0" presId="urn:microsoft.com/office/officeart/2005/8/layout/list1"/>
    <dgm:cxn modelId="{CC863E0E-3144-4585-A445-361434D01BE2}" type="presOf" srcId="{6AADBB4A-2B6B-443B-8078-B8780382DA04}" destId="{947B5DC0-03B6-40B0-A053-C1E87F36D33F}" srcOrd="1" destOrd="0" presId="urn:microsoft.com/office/officeart/2005/8/layout/list1"/>
    <dgm:cxn modelId="{5DD535C6-A375-460E-A37D-F4AFE67DB5AF}" type="presParOf" srcId="{08A34233-8447-4E1D-9257-B166B2835446}" destId="{DD468520-48E0-46F1-9F6A-F59E2840085D}" srcOrd="0" destOrd="0" presId="urn:microsoft.com/office/officeart/2005/8/layout/list1"/>
    <dgm:cxn modelId="{DDA17E54-09AA-42CD-BCBB-BFA4863F01FE}" type="presParOf" srcId="{DD468520-48E0-46F1-9F6A-F59E2840085D}" destId="{5A1E0F4D-17B8-4A00-9208-ADF14A8E34D9}" srcOrd="0" destOrd="0" presId="urn:microsoft.com/office/officeart/2005/8/layout/list1"/>
    <dgm:cxn modelId="{1A6D12EC-EF3C-44A5-AF70-15017D7DF967}" type="presParOf" srcId="{DD468520-48E0-46F1-9F6A-F59E2840085D}" destId="{6B161C09-12A9-4B99-BCE7-C99388C78886}" srcOrd="1" destOrd="0" presId="urn:microsoft.com/office/officeart/2005/8/layout/list1"/>
    <dgm:cxn modelId="{F092239E-079B-4C45-973A-349D94E561D1}" type="presParOf" srcId="{08A34233-8447-4E1D-9257-B166B2835446}" destId="{054A2DB9-D127-49E9-B8C8-51398856F69B}" srcOrd="1" destOrd="0" presId="urn:microsoft.com/office/officeart/2005/8/layout/list1"/>
    <dgm:cxn modelId="{5CC89FD1-1F04-4FB2-BDEC-506665047CB9}" type="presParOf" srcId="{08A34233-8447-4E1D-9257-B166B2835446}" destId="{C189DEDD-A268-4EF1-9B42-F9F0B3297A58}" srcOrd="2" destOrd="0" presId="urn:microsoft.com/office/officeart/2005/8/layout/list1"/>
    <dgm:cxn modelId="{D35DD4D3-2342-4CDD-8DDA-D729F8483003}" type="presParOf" srcId="{08A34233-8447-4E1D-9257-B166B2835446}" destId="{0F935F8E-133F-4637-9F6F-7D785FA2D397}" srcOrd="3" destOrd="0" presId="urn:microsoft.com/office/officeart/2005/8/layout/list1"/>
    <dgm:cxn modelId="{807979CF-C3BB-4977-A8BF-A92E1C9849D4}" type="presParOf" srcId="{08A34233-8447-4E1D-9257-B166B2835446}" destId="{12F22249-DFA0-4986-904C-A200F3F23408}" srcOrd="4" destOrd="0" presId="urn:microsoft.com/office/officeart/2005/8/layout/list1"/>
    <dgm:cxn modelId="{23C83223-3150-42BE-A87B-D2FAE77803A5}" type="presParOf" srcId="{12F22249-DFA0-4986-904C-A200F3F23408}" destId="{BBF9CE92-F13A-4945-919F-B00B16ECEA1B}" srcOrd="0" destOrd="0" presId="urn:microsoft.com/office/officeart/2005/8/layout/list1"/>
    <dgm:cxn modelId="{04BBB96E-7CE8-4ED5-95F1-9FCBD4E00C78}" type="presParOf" srcId="{12F22249-DFA0-4986-904C-A200F3F23408}" destId="{947B5DC0-03B6-40B0-A053-C1E87F36D33F}" srcOrd="1" destOrd="0" presId="urn:microsoft.com/office/officeart/2005/8/layout/list1"/>
    <dgm:cxn modelId="{79367189-B5B6-4764-9BAD-E20F1CBCDBAE}" type="presParOf" srcId="{08A34233-8447-4E1D-9257-B166B2835446}" destId="{1026B10D-B425-4D04-82CC-9756C9F924EF}" srcOrd="5" destOrd="0" presId="urn:microsoft.com/office/officeart/2005/8/layout/list1"/>
    <dgm:cxn modelId="{D7A6C9E1-A45A-4503-973E-A0D668A244FF}" type="presParOf" srcId="{08A34233-8447-4E1D-9257-B166B2835446}" destId="{492A92E8-2E73-4346-9426-8EA9E5B1F95C}" srcOrd="6" destOrd="0" presId="urn:microsoft.com/office/officeart/2005/8/layout/list1"/>
    <dgm:cxn modelId="{E9CDF5BD-9060-4C12-A1A3-9D6CC327EC16}" type="presParOf" srcId="{08A34233-8447-4E1D-9257-B166B2835446}" destId="{E38A8415-65EA-4FD0-97E5-7876E4C421F1}" srcOrd="7" destOrd="0" presId="urn:microsoft.com/office/officeart/2005/8/layout/list1"/>
    <dgm:cxn modelId="{4D810EAC-E573-408A-BA1D-CE26791A128C}" type="presParOf" srcId="{08A34233-8447-4E1D-9257-B166B2835446}" destId="{FEBE61C5-C74F-4768-A560-1B6BA9A12119}" srcOrd="8" destOrd="0" presId="urn:microsoft.com/office/officeart/2005/8/layout/list1"/>
    <dgm:cxn modelId="{48ED6D89-1B88-474F-85F0-26F1D726F331}" type="presParOf" srcId="{FEBE61C5-C74F-4768-A560-1B6BA9A12119}" destId="{2379BC8A-F112-451E-AC6A-8EC32B209855}" srcOrd="0" destOrd="0" presId="urn:microsoft.com/office/officeart/2005/8/layout/list1"/>
    <dgm:cxn modelId="{1CAFCBBC-E286-4F28-B2C8-375A6C2DAD2E}" type="presParOf" srcId="{FEBE61C5-C74F-4768-A560-1B6BA9A12119}" destId="{60B72A27-84FB-4243-816E-D7CCAA0D6738}" srcOrd="1" destOrd="0" presId="urn:microsoft.com/office/officeart/2005/8/layout/list1"/>
    <dgm:cxn modelId="{AE3A14B9-D89B-4754-8121-5184A0457551}" type="presParOf" srcId="{08A34233-8447-4E1D-9257-B166B2835446}" destId="{0532289E-E694-4DD1-A575-B14ABF8FF078}" srcOrd="9" destOrd="0" presId="urn:microsoft.com/office/officeart/2005/8/layout/list1"/>
    <dgm:cxn modelId="{59F415D0-CB4C-43C7-8F5F-50A0AC05B572}" type="presParOf" srcId="{08A34233-8447-4E1D-9257-B166B2835446}" destId="{FCBEC5F0-6F3E-4EDA-B27E-0BA7329B595A}" srcOrd="10" destOrd="0" presId="urn:microsoft.com/office/officeart/2005/8/layout/list1"/>
    <dgm:cxn modelId="{177C7304-76A2-4D00-93C2-B55C5C1339F8}" type="presParOf" srcId="{08A34233-8447-4E1D-9257-B166B2835446}" destId="{A4DDCD76-2807-4C7A-9298-F61DE98CEBAB}" srcOrd="11" destOrd="0" presId="urn:microsoft.com/office/officeart/2005/8/layout/list1"/>
    <dgm:cxn modelId="{86A881E6-758E-4E88-94CC-DF7787697D9F}" type="presParOf" srcId="{08A34233-8447-4E1D-9257-B166B2835446}" destId="{FC20B5A6-6ED6-44D3-810A-BF792AB88B53}" srcOrd="12" destOrd="0" presId="urn:microsoft.com/office/officeart/2005/8/layout/list1"/>
    <dgm:cxn modelId="{062AC9F3-1558-4B2D-A0B9-195A17BC7542}" type="presParOf" srcId="{FC20B5A6-6ED6-44D3-810A-BF792AB88B53}" destId="{1D0AE0C3-A2E3-4FC6-BB36-D1DD1F748F7E}" srcOrd="0" destOrd="0" presId="urn:microsoft.com/office/officeart/2005/8/layout/list1"/>
    <dgm:cxn modelId="{F354F936-83EA-4FD6-A24A-B216D781172B}" type="presParOf" srcId="{FC20B5A6-6ED6-44D3-810A-BF792AB88B53}" destId="{9FAF78A0-C995-493E-86BB-D5FACEA3AA3C}" srcOrd="1" destOrd="0" presId="urn:microsoft.com/office/officeart/2005/8/layout/list1"/>
    <dgm:cxn modelId="{134F62B1-20AC-478E-AB91-49381E4616D9}" type="presParOf" srcId="{08A34233-8447-4E1D-9257-B166B2835446}" destId="{BF0975F7-5AC6-4090-89F0-7ADBCF278B57}" srcOrd="13" destOrd="0" presId="urn:microsoft.com/office/officeart/2005/8/layout/list1"/>
    <dgm:cxn modelId="{7C40AFDB-2911-4D02-9613-9C5B0A6A3328}" type="presParOf" srcId="{08A34233-8447-4E1D-9257-B166B2835446}" destId="{ABD8B8B2-ACA0-45A4-AC72-E4EE5E0A3935}" srcOrd="14" destOrd="0" presId="urn:microsoft.com/office/officeart/2005/8/layout/list1"/>
    <dgm:cxn modelId="{9209A986-FB06-49F8-96EE-31F08C29F067}" type="presParOf" srcId="{08A34233-8447-4E1D-9257-B166B2835446}" destId="{22DB0095-5088-471E-AC80-633005B9EC90}" srcOrd="15" destOrd="0" presId="urn:microsoft.com/office/officeart/2005/8/layout/list1"/>
    <dgm:cxn modelId="{2017C72C-5A9F-4267-A3CA-21C6063BD07E}" type="presParOf" srcId="{08A34233-8447-4E1D-9257-B166B2835446}" destId="{23C63C47-521D-4CEE-BE9F-CEDC3664923F}" srcOrd="16" destOrd="0" presId="urn:microsoft.com/office/officeart/2005/8/layout/list1"/>
    <dgm:cxn modelId="{87A086E3-49E9-4085-921E-167D7EE29A06}" type="presParOf" srcId="{23C63C47-521D-4CEE-BE9F-CEDC3664923F}" destId="{38A9F0BB-86EF-4C3D-986F-F7B11A26E382}" srcOrd="0" destOrd="0" presId="urn:microsoft.com/office/officeart/2005/8/layout/list1"/>
    <dgm:cxn modelId="{78D42E80-1861-4DF3-854F-0B7FCE7A91B5}" type="presParOf" srcId="{23C63C47-521D-4CEE-BE9F-CEDC3664923F}" destId="{1F6BEE75-4FEB-4BBB-A6A1-A89459F3D53A}" srcOrd="1" destOrd="0" presId="urn:microsoft.com/office/officeart/2005/8/layout/list1"/>
    <dgm:cxn modelId="{915042AF-9ABC-472C-8864-2E69B5F03599}" type="presParOf" srcId="{08A34233-8447-4E1D-9257-B166B2835446}" destId="{2294FC5A-80F0-47DC-8795-186E48E09A49}" srcOrd="17" destOrd="0" presId="urn:microsoft.com/office/officeart/2005/8/layout/list1"/>
    <dgm:cxn modelId="{EEF5CE28-8CB7-458F-A398-26B170902CAA}" type="presParOf" srcId="{08A34233-8447-4E1D-9257-B166B2835446}" destId="{5FCD13C1-0D67-49DB-8B84-0E4A508C310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CBCE5-8BAC-487A-8357-2CCEB56D12ED}" type="doc">
      <dgm:prSet loTypeId="urn:microsoft.com/office/officeart/2005/8/layout/h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34A1EBE-1C65-4461-A5C9-D543005B2222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經營目標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467FB3-2B98-42EA-9896-6CDD6197E63A}" type="parTrans" cxnId="{C2BB262B-20C3-42D0-A79A-3F1711D2A66E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94A996-573B-4402-9547-39F627891733}" type="sibTrans" cxnId="{C2BB262B-20C3-42D0-A79A-3F1711D2A66E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666F53-2D42-4043-82AF-5BFD1FC4B503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和諧團結</a:t>
          </a:r>
          <a:endParaRPr lang="zh-TW" altLang="en-US" sz="3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8151422-8B3A-4D11-B02D-A92B18811930}" type="parTrans" cxnId="{CB6DD211-CC16-4202-A7B3-5D53599B99DE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ED9435-25AE-486C-BD06-4F79E0B2C412}" type="sibTrans" cxnId="{CB6DD211-CC16-4202-A7B3-5D53599B99DE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6154D3-DA00-4C33-95EA-B459E9A97D12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核心價值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BC57636-18F3-4F91-B508-D8EC120F10E8}" type="parTrans" cxnId="{CDE829CC-31F6-4118-8895-A6E2F7C5C6DE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28520F9-A375-4207-B891-FDD2FE3A9513}" type="sibTrans" cxnId="{CDE829CC-31F6-4118-8895-A6E2F7C5C6DE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89D0B0-847F-4C27-8426-A56C4730E2C6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尊重人性</a:t>
          </a:r>
          <a:endParaRPr lang="zh-TW" altLang="en-US" sz="3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9B05CD-10DD-419A-9C0F-421679764875}" type="parTrans" cxnId="{E7983D03-5AB0-4D24-A31B-A726760A2452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A9E5A1-0B29-4172-BA34-BFB8F5D3D84F}" type="sibTrans" cxnId="{E7983D03-5AB0-4D24-A31B-A726760A2452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971420-F296-4052-9AF7-27595FDC7DF6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未來策略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781978-A30F-472A-9ED4-20A6D5450AD4}" type="parTrans" cxnId="{85E98F5F-B790-478F-8F25-ABD1ADCEB8B2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ABD5C3-9FCE-4016-A6AA-9463DE0EB575}" type="sibTrans" cxnId="{85E98F5F-B790-478F-8F25-ABD1ADCEB8B2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23A763-DCB4-4413-95E7-62A6C8392964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穩定軍機</a:t>
          </a:r>
          <a:endParaRPr lang="zh-TW" altLang="en-US" sz="3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1B5C69-268C-4DEB-9CED-FF762BFF86CE}" type="parTrans" cxnId="{A9797320-E626-4762-B8B5-20E5F0F9C8DE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4FF546-09B9-49D5-9CB5-3590EA54EF0C}" type="sibTrans" cxnId="{A9797320-E626-4762-B8B5-20E5F0F9C8DE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568AD7-BB02-451F-9E0C-9A6664417A2C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創造利潤</a:t>
          </a:r>
          <a:endParaRPr lang="zh-TW" altLang="en-US" sz="3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1511D5-6A06-4193-B3B4-56D36F3E0CBC}" type="parTrans" cxnId="{E3C463F1-0687-42DF-B190-32ED1A1FFCC5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54E595-769F-4E34-86B7-EA75D569E239}" type="sibTrans" cxnId="{E3C463F1-0687-42DF-B190-32ED1A1FFCC5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9F6C8F-3539-432D-84E9-97F9964A0D9A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開創能量</a:t>
          </a:r>
          <a:endParaRPr lang="zh-TW" altLang="en-US" sz="3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C593C0-E42D-4078-AA93-5032DDBE435D}" type="parTrans" cxnId="{FFE16686-70A8-4979-B7A5-26A8EEA85BEA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579AB47-5572-43DA-8737-3E11F9E40227}" type="sibTrans" cxnId="{FFE16686-70A8-4979-B7A5-26A8EEA85BEA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8F62E4-D074-4C60-9EF5-29EB202091EC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永續經營</a:t>
          </a:r>
          <a:endParaRPr lang="zh-TW" altLang="en-US" sz="3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9AC2D45-E0C3-4838-9B04-513365A26301}" type="parTrans" cxnId="{AF885170-8E78-4EC1-9102-DDDB59316395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F8F0B2-BB47-4C7B-B0FB-03DD825FC455}" type="sibTrans" cxnId="{AF885170-8E78-4EC1-9102-DDDB59316395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E6B52C-80E1-4803-8BDA-07713D4FEA51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存誠務實</a:t>
          </a:r>
          <a:endParaRPr lang="zh-TW" altLang="en-US" sz="3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428E69-6CD7-43BD-BD33-AFB3A83324FD}" type="parTrans" cxnId="{8512F367-0273-41E7-B88C-B5B424401A19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129A76-E8D8-4AB3-82A0-BCBD81494497}" type="sibTrans" cxnId="{8512F367-0273-41E7-B88C-B5B424401A19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6BB2DD-2282-4F45-BBD8-BD9C38F12AD9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團隊精神</a:t>
          </a:r>
          <a:endParaRPr lang="zh-TW" altLang="en-US" sz="3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4A3CAA-FA8A-447F-851E-C7AB472E3A3B}" type="parTrans" cxnId="{710CCF65-10E9-43E8-9BF6-492F49628914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273E3A-8859-4802-8C1E-D827D83F5A7B}" type="sibTrans" cxnId="{710CCF65-10E9-43E8-9BF6-492F49628914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D8A284-124A-42BF-9B54-026A5138AC0C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擴展民機</a:t>
          </a:r>
          <a:endParaRPr lang="zh-TW" altLang="en-US" sz="3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54D0C6-727D-4164-8E32-ABD93A0FB67E}" type="parTrans" cxnId="{F73FB2FF-3413-43E0-AF0A-EA824C17C9D8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39D58E9-3BDB-4E61-A9E1-7F8A3A8D8392}" type="sibTrans" cxnId="{F73FB2FF-3413-43E0-AF0A-EA824C17C9D8}">
      <dgm:prSet/>
      <dgm:spPr/>
      <dgm:t>
        <a:bodyPr/>
        <a:lstStyle/>
        <a:p>
          <a:endParaRPr lang="zh-TW" altLang="en-US" sz="3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2F4029-FD52-4F88-A153-30D9EEB322B2}" type="pres">
      <dgm:prSet presAssocID="{045CBCE5-8BAC-487A-8357-2CCEB56D12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67C2CC-F74A-4AF8-9C79-CD634DB9EC28}" type="pres">
      <dgm:prSet presAssocID="{334A1EBE-1C65-4461-A5C9-D543005B2222}" presName="composite" presStyleCnt="0"/>
      <dgm:spPr/>
      <dgm:t>
        <a:bodyPr/>
        <a:lstStyle/>
        <a:p>
          <a:endParaRPr lang="zh-TW" altLang="en-US"/>
        </a:p>
      </dgm:t>
    </dgm:pt>
    <dgm:pt modelId="{37DEBA3E-345A-4E76-A3F1-A56FA66EF976}" type="pres">
      <dgm:prSet presAssocID="{334A1EBE-1C65-4461-A5C9-D543005B222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BFC72C-7B5D-40DA-B937-0494BED53A2F}" type="pres">
      <dgm:prSet presAssocID="{334A1EBE-1C65-4461-A5C9-D543005B222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E36B33-086B-4D90-AA77-3D6B4A51D7A0}" type="pres">
      <dgm:prSet presAssocID="{D394A996-573B-4402-9547-39F627891733}" presName="space" presStyleCnt="0"/>
      <dgm:spPr/>
      <dgm:t>
        <a:bodyPr/>
        <a:lstStyle/>
        <a:p>
          <a:endParaRPr lang="zh-TW" altLang="en-US"/>
        </a:p>
      </dgm:t>
    </dgm:pt>
    <dgm:pt modelId="{4009CC82-73DF-4F95-AA3F-F2C4596AD554}" type="pres">
      <dgm:prSet presAssocID="{096154D3-DA00-4C33-95EA-B459E9A97D12}" presName="composite" presStyleCnt="0"/>
      <dgm:spPr/>
      <dgm:t>
        <a:bodyPr/>
        <a:lstStyle/>
        <a:p>
          <a:endParaRPr lang="zh-TW" altLang="en-US"/>
        </a:p>
      </dgm:t>
    </dgm:pt>
    <dgm:pt modelId="{0A29F3B8-CD16-4AEC-BB98-E30D69E870EF}" type="pres">
      <dgm:prSet presAssocID="{096154D3-DA00-4C33-95EA-B459E9A97D1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99B202-B061-4027-A284-9330975265D4}" type="pres">
      <dgm:prSet presAssocID="{096154D3-DA00-4C33-95EA-B459E9A97D1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B9DB83-74AA-4A7D-809D-811C008D7713}" type="pres">
      <dgm:prSet presAssocID="{D28520F9-A375-4207-B891-FDD2FE3A9513}" presName="space" presStyleCnt="0"/>
      <dgm:spPr/>
      <dgm:t>
        <a:bodyPr/>
        <a:lstStyle/>
        <a:p>
          <a:endParaRPr lang="zh-TW" altLang="en-US"/>
        </a:p>
      </dgm:t>
    </dgm:pt>
    <dgm:pt modelId="{BAD7BB72-BA11-4F22-9D58-DF3C1488B0BD}" type="pres">
      <dgm:prSet presAssocID="{D3971420-F296-4052-9AF7-27595FDC7DF6}" presName="composite" presStyleCnt="0"/>
      <dgm:spPr/>
      <dgm:t>
        <a:bodyPr/>
        <a:lstStyle/>
        <a:p>
          <a:endParaRPr lang="zh-TW" altLang="en-US"/>
        </a:p>
      </dgm:t>
    </dgm:pt>
    <dgm:pt modelId="{4B3A2756-7B5C-43DB-9BA0-54BD40BE6FB9}" type="pres">
      <dgm:prSet presAssocID="{D3971420-F296-4052-9AF7-27595FDC7DF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E60165-772E-42BD-92DC-4A15076D5B13}" type="pres">
      <dgm:prSet presAssocID="{D3971420-F296-4052-9AF7-27595FDC7DF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B6DD211-CC16-4202-A7B3-5D53599B99DE}" srcId="{334A1EBE-1C65-4461-A5C9-D543005B2222}" destId="{76666F53-2D42-4043-82AF-5BFD1FC4B503}" srcOrd="0" destOrd="0" parTransId="{78151422-8B3A-4D11-B02D-A92B18811930}" sibTransId="{D9ED9435-25AE-486C-BD06-4F79E0B2C412}"/>
    <dgm:cxn modelId="{E3C463F1-0687-42DF-B190-32ED1A1FFCC5}" srcId="{334A1EBE-1C65-4461-A5C9-D543005B2222}" destId="{63568AD7-BB02-451F-9E0C-9A6664417A2C}" srcOrd="1" destOrd="0" parTransId="{B31511D5-6A06-4193-B3B4-56D36F3E0CBC}" sibTransId="{AE54E595-769F-4E34-86B7-EA75D569E239}"/>
    <dgm:cxn modelId="{A80DF7EF-7DF4-4B4A-A4A2-F3E5C01756E1}" type="presOf" srcId="{0689D0B0-847F-4C27-8426-A56C4730E2C6}" destId="{F799B202-B061-4027-A284-9330975265D4}" srcOrd="0" destOrd="0" presId="urn:microsoft.com/office/officeart/2005/8/layout/hList1"/>
    <dgm:cxn modelId="{8512F367-0273-41E7-B88C-B5B424401A19}" srcId="{096154D3-DA00-4C33-95EA-B459E9A97D12}" destId="{DCE6B52C-80E1-4803-8BDA-07713D4FEA51}" srcOrd="1" destOrd="0" parTransId="{DB428E69-6CD7-43BD-BD33-AFB3A83324FD}" sibTransId="{C2129A76-E8D8-4AB3-82A0-BCBD81494497}"/>
    <dgm:cxn modelId="{3D898901-53A3-4B38-8E6A-331EE7FC892E}" type="presOf" srcId="{92D8A284-124A-42BF-9B54-026A5138AC0C}" destId="{F8E60165-772E-42BD-92DC-4A15076D5B13}" srcOrd="0" destOrd="1" presId="urn:microsoft.com/office/officeart/2005/8/layout/hList1"/>
    <dgm:cxn modelId="{E8FDCB07-5081-4D35-B360-FFDC7D30A1A3}" type="presOf" srcId="{76666F53-2D42-4043-82AF-5BFD1FC4B503}" destId="{71BFC72C-7B5D-40DA-B937-0494BED53A2F}" srcOrd="0" destOrd="0" presId="urn:microsoft.com/office/officeart/2005/8/layout/hList1"/>
    <dgm:cxn modelId="{0AE705A1-598E-41C1-9C32-262F81FE5AB6}" type="presOf" srcId="{FF8F62E4-D074-4C60-9EF5-29EB202091EC}" destId="{71BFC72C-7B5D-40DA-B937-0494BED53A2F}" srcOrd="0" destOrd="3" presId="urn:microsoft.com/office/officeart/2005/8/layout/hList1"/>
    <dgm:cxn modelId="{A9797320-E626-4762-B8B5-20E5F0F9C8DE}" srcId="{D3971420-F296-4052-9AF7-27595FDC7DF6}" destId="{CD23A763-DCB4-4413-95E7-62A6C8392964}" srcOrd="0" destOrd="0" parTransId="{471B5C69-268C-4DEB-9CED-FF762BFF86CE}" sibTransId="{614FF546-09B9-49D5-9CB5-3590EA54EF0C}"/>
    <dgm:cxn modelId="{D552CD77-1233-48C1-81D4-EAE4D4FC011E}" type="presOf" srcId="{FC9F6C8F-3539-432D-84E9-97F9964A0D9A}" destId="{71BFC72C-7B5D-40DA-B937-0494BED53A2F}" srcOrd="0" destOrd="2" presId="urn:microsoft.com/office/officeart/2005/8/layout/hList1"/>
    <dgm:cxn modelId="{3D52DDE2-C9ED-47FE-9C3C-E459FA8C0F89}" type="presOf" srcId="{476BB2DD-2282-4F45-BBD8-BD9C38F12AD9}" destId="{F799B202-B061-4027-A284-9330975265D4}" srcOrd="0" destOrd="2" presId="urn:microsoft.com/office/officeart/2005/8/layout/hList1"/>
    <dgm:cxn modelId="{CDE829CC-31F6-4118-8895-A6E2F7C5C6DE}" srcId="{045CBCE5-8BAC-487A-8357-2CCEB56D12ED}" destId="{096154D3-DA00-4C33-95EA-B459E9A97D12}" srcOrd="1" destOrd="0" parTransId="{8BC57636-18F3-4F91-B508-D8EC120F10E8}" sibTransId="{D28520F9-A375-4207-B891-FDD2FE3A9513}"/>
    <dgm:cxn modelId="{E7983D03-5AB0-4D24-A31B-A726760A2452}" srcId="{096154D3-DA00-4C33-95EA-B459E9A97D12}" destId="{0689D0B0-847F-4C27-8426-A56C4730E2C6}" srcOrd="0" destOrd="0" parTransId="{999B05CD-10DD-419A-9C0F-421679764875}" sibTransId="{DBA9E5A1-0B29-4172-BA34-BFB8F5D3D84F}"/>
    <dgm:cxn modelId="{F6C0CD51-D255-4E63-854E-92C923596616}" type="presOf" srcId="{096154D3-DA00-4C33-95EA-B459E9A97D12}" destId="{0A29F3B8-CD16-4AEC-BB98-E30D69E870EF}" srcOrd="0" destOrd="0" presId="urn:microsoft.com/office/officeart/2005/8/layout/hList1"/>
    <dgm:cxn modelId="{85E98F5F-B790-478F-8F25-ABD1ADCEB8B2}" srcId="{045CBCE5-8BAC-487A-8357-2CCEB56D12ED}" destId="{D3971420-F296-4052-9AF7-27595FDC7DF6}" srcOrd="2" destOrd="0" parTransId="{DE781978-A30F-472A-9ED4-20A6D5450AD4}" sibTransId="{ACABD5C3-9FCE-4016-A6AA-9463DE0EB575}"/>
    <dgm:cxn modelId="{53E94EA7-666C-4F87-B7AB-2F452110908D}" type="presOf" srcId="{63568AD7-BB02-451F-9E0C-9A6664417A2C}" destId="{71BFC72C-7B5D-40DA-B937-0494BED53A2F}" srcOrd="0" destOrd="1" presId="urn:microsoft.com/office/officeart/2005/8/layout/hList1"/>
    <dgm:cxn modelId="{C2BB262B-20C3-42D0-A79A-3F1711D2A66E}" srcId="{045CBCE5-8BAC-487A-8357-2CCEB56D12ED}" destId="{334A1EBE-1C65-4461-A5C9-D543005B2222}" srcOrd="0" destOrd="0" parTransId="{F3467FB3-2B98-42EA-9896-6CDD6197E63A}" sibTransId="{D394A996-573B-4402-9547-39F627891733}"/>
    <dgm:cxn modelId="{F73FB2FF-3413-43E0-AF0A-EA824C17C9D8}" srcId="{D3971420-F296-4052-9AF7-27595FDC7DF6}" destId="{92D8A284-124A-42BF-9B54-026A5138AC0C}" srcOrd="1" destOrd="0" parTransId="{5154D0C6-727D-4164-8E32-ABD93A0FB67E}" sibTransId="{E39D58E9-3BDB-4E61-A9E1-7F8A3A8D8392}"/>
    <dgm:cxn modelId="{8F9817B2-497B-471F-BCC6-029E52BB0BDC}" type="presOf" srcId="{D3971420-F296-4052-9AF7-27595FDC7DF6}" destId="{4B3A2756-7B5C-43DB-9BA0-54BD40BE6FB9}" srcOrd="0" destOrd="0" presId="urn:microsoft.com/office/officeart/2005/8/layout/hList1"/>
    <dgm:cxn modelId="{C4D1149C-7797-43A5-BABB-41F957FC8642}" type="presOf" srcId="{CD23A763-DCB4-4413-95E7-62A6C8392964}" destId="{F8E60165-772E-42BD-92DC-4A15076D5B13}" srcOrd="0" destOrd="0" presId="urn:microsoft.com/office/officeart/2005/8/layout/hList1"/>
    <dgm:cxn modelId="{FE7CDF23-068E-4F3B-A2E6-AA76C2CD4BC7}" type="presOf" srcId="{334A1EBE-1C65-4461-A5C9-D543005B2222}" destId="{37DEBA3E-345A-4E76-A3F1-A56FA66EF976}" srcOrd="0" destOrd="0" presId="urn:microsoft.com/office/officeart/2005/8/layout/hList1"/>
    <dgm:cxn modelId="{710CCF65-10E9-43E8-9BF6-492F49628914}" srcId="{096154D3-DA00-4C33-95EA-B459E9A97D12}" destId="{476BB2DD-2282-4F45-BBD8-BD9C38F12AD9}" srcOrd="2" destOrd="0" parTransId="{324A3CAA-FA8A-447F-851E-C7AB472E3A3B}" sibTransId="{30273E3A-8859-4802-8C1E-D827D83F5A7B}"/>
    <dgm:cxn modelId="{FFE16686-70A8-4979-B7A5-26A8EEA85BEA}" srcId="{334A1EBE-1C65-4461-A5C9-D543005B2222}" destId="{FC9F6C8F-3539-432D-84E9-97F9964A0D9A}" srcOrd="2" destOrd="0" parTransId="{20C593C0-E42D-4078-AA93-5032DDBE435D}" sibTransId="{0579AB47-5572-43DA-8737-3E11F9E40227}"/>
    <dgm:cxn modelId="{AF885170-8E78-4EC1-9102-DDDB59316395}" srcId="{334A1EBE-1C65-4461-A5C9-D543005B2222}" destId="{FF8F62E4-D074-4C60-9EF5-29EB202091EC}" srcOrd="3" destOrd="0" parTransId="{F9AC2D45-E0C3-4838-9B04-513365A26301}" sibTransId="{B3F8F0B2-BB47-4C7B-B0FB-03DD825FC455}"/>
    <dgm:cxn modelId="{CE742EF2-A4FE-4DE4-9563-659AF5CD1C4C}" type="presOf" srcId="{045CBCE5-8BAC-487A-8357-2CCEB56D12ED}" destId="{E62F4029-FD52-4F88-A153-30D9EEB322B2}" srcOrd="0" destOrd="0" presId="urn:microsoft.com/office/officeart/2005/8/layout/hList1"/>
    <dgm:cxn modelId="{86256BEA-6721-4540-8739-70C35A1E6B7D}" type="presOf" srcId="{DCE6B52C-80E1-4803-8BDA-07713D4FEA51}" destId="{F799B202-B061-4027-A284-9330975265D4}" srcOrd="0" destOrd="1" presId="urn:microsoft.com/office/officeart/2005/8/layout/hList1"/>
    <dgm:cxn modelId="{8222DAFD-B15F-4FA6-8AA2-365C7EDC98EF}" type="presParOf" srcId="{E62F4029-FD52-4F88-A153-30D9EEB322B2}" destId="{B267C2CC-F74A-4AF8-9C79-CD634DB9EC28}" srcOrd="0" destOrd="0" presId="urn:microsoft.com/office/officeart/2005/8/layout/hList1"/>
    <dgm:cxn modelId="{5BAF30F8-1715-45F6-BD84-8DA81DEA28E3}" type="presParOf" srcId="{B267C2CC-F74A-4AF8-9C79-CD634DB9EC28}" destId="{37DEBA3E-345A-4E76-A3F1-A56FA66EF976}" srcOrd="0" destOrd="0" presId="urn:microsoft.com/office/officeart/2005/8/layout/hList1"/>
    <dgm:cxn modelId="{FBA43991-5C91-438B-BEB3-7C6434FFE1C3}" type="presParOf" srcId="{B267C2CC-F74A-4AF8-9C79-CD634DB9EC28}" destId="{71BFC72C-7B5D-40DA-B937-0494BED53A2F}" srcOrd="1" destOrd="0" presId="urn:microsoft.com/office/officeart/2005/8/layout/hList1"/>
    <dgm:cxn modelId="{42C3D56C-AE67-43C5-A375-7E51AA0F65EF}" type="presParOf" srcId="{E62F4029-FD52-4F88-A153-30D9EEB322B2}" destId="{A7E36B33-086B-4D90-AA77-3D6B4A51D7A0}" srcOrd="1" destOrd="0" presId="urn:microsoft.com/office/officeart/2005/8/layout/hList1"/>
    <dgm:cxn modelId="{EFA580D1-4BD2-4BA6-AF9C-575D56C4C9FF}" type="presParOf" srcId="{E62F4029-FD52-4F88-A153-30D9EEB322B2}" destId="{4009CC82-73DF-4F95-AA3F-F2C4596AD554}" srcOrd="2" destOrd="0" presId="urn:microsoft.com/office/officeart/2005/8/layout/hList1"/>
    <dgm:cxn modelId="{C2A8ABFF-1190-424D-9357-652D0A2E9F6B}" type="presParOf" srcId="{4009CC82-73DF-4F95-AA3F-F2C4596AD554}" destId="{0A29F3B8-CD16-4AEC-BB98-E30D69E870EF}" srcOrd="0" destOrd="0" presId="urn:microsoft.com/office/officeart/2005/8/layout/hList1"/>
    <dgm:cxn modelId="{74DDB467-A7C7-486C-979C-5DE52625BC68}" type="presParOf" srcId="{4009CC82-73DF-4F95-AA3F-F2C4596AD554}" destId="{F799B202-B061-4027-A284-9330975265D4}" srcOrd="1" destOrd="0" presId="urn:microsoft.com/office/officeart/2005/8/layout/hList1"/>
    <dgm:cxn modelId="{33FE2D18-49B4-412D-B106-4E0FA00BFF39}" type="presParOf" srcId="{E62F4029-FD52-4F88-A153-30D9EEB322B2}" destId="{8CB9DB83-74AA-4A7D-809D-811C008D7713}" srcOrd="3" destOrd="0" presId="urn:microsoft.com/office/officeart/2005/8/layout/hList1"/>
    <dgm:cxn modelId="{45F77B1B-7F55-4AE3-B982-DAFA629A7209}" type="presParOf" srcId="{E62F4029-FD52-4F88-A153-30D9EEB322B2}" destId="{BAD7BB72-BA11-4F22-9D58-DF3C1488B0BD}" srcOrd="4" destOrd="0" presId="urn:microsoft.com/office/officeart/2005/8/layout/hList1"/>
    <dgm:cxn modelId="{64110BFB-8296-4AB7-9FAF-6D07DEA8D82B}" type="presParOf" srcId="{BAD7BB72-BA11-4F22-9D58-DF3C1488B0BD}" destId="{4B3A2756-7B5C-43DB-9BA0-54BD40BE6FB9}" srcOrd="0" destOrd="0" presId="urn:microsoft.com/office/officeart/2005/8/layout/hList1"/>
    <dgm:cxn modelId="{B0E8C2AD-B55A-46FF-908A-C70193196848}" type="presParOf" srcId="{BAD7BB72-BA11-4F22-9D58-DF3C1488B0BD}" destId="{F8E60165-772E-42BD-92DC-4A15076D5B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6C0205-56A3-4074-964D-C32B3BB0CA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153F6D8-C62D-4FFB-8E75-27545FFBCD4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33CC"/>
        </a:solidFill>
      </dgm:spPr>
      <dgm:t>
        <a:bodyPr/>
        <a:lstStyle/>
        <a:p>
          <a:r>
            <a:rPr kumimoji="0" lang="en-US" altLang="zh-TW" sz="44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2.</a:t>
          </a:r>
          <a:r>
            <a:rPr kumimoji="0" lang="zh-TW" altLang="en-US" sz="44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營運概況</a:t>
          </a:r>
          <a:endParaRPr kumimoji="0" lang="zh-TW" altLang="en-US" sz="4400" b="1" dirty="0">
            <a:solidFill>
              <a:srgbClr val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68F17F7F-4420-4031-9AF2-6378E69F5608}" type="parTrans" cxnId="{D284AC60-0A15-4883-9839-D75F1E40E63E}">
      <dgm:prSet/>
      <dgm:spPr/>
      <dgm:t>
        <a:bodyPr/>
        <a:lstStyle/>
        <a:p>
          <a:endParaRPr lang="zh-TW" altLang="en-US"/>
        </a:p>
      </dgm:t>
    </dgm:pt>
    <dgm:pt modelId="{97051F75-CFBD-4D8E-9988-3ABA0B3C5D51}" type="sibTrans" cxnId="{D284AC60-0A15-4883-9839-D75F1E40E63E}">
      <dgm:prSet/>
      <dgm:spPr/>
      <dgm:t>
        <a:bodyPr/>
        <a:lstStyle/>
        <a:p>
          <a:endParaRPr lang="zh-TW" altLang="en-US"/>
        </a:p>
      </dgm:t>
    </dgm:pt>
    <dgm:pt modelId="{EBDC2EA2-9B0C-4D36-97F7-894BF04D1C49}" type="pres">
      <dgm:prSet presAssocID="{746C0205-56A3-4074-964D-C32B3BB0CA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6E6C2FD-82A2-4755-9F95-F8A9EB3933F3}" type="pres">
      <dgm:prSet presAssocID="{C153F6D8-C62D-4FFB-8E75-27545FFBCD4B}" presName="parentLin" presStyleCnt="0"/>
      <dgm:spPr/>
    </dgm:pt>
    <dgm:pt modelId="{494B9C2F-7AA4-47F2-AE68-90059E57C668}" type="pres">
      <dgm:prSet presAssocID="{C153F6D8-C62D-4FFB-8E75-27545FFBCD4B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75506AA6-E819-4F45-A2A9-D313DA845A37}" type="pres">
      <dgm:prSet presAssocID="{C153F6D8-C62D-4FFB-8E75-27545FFBCD4B}" presName="parentText" presStyleLbl="node1" presStyleIdx="0" presStyleCnt="1" custScaleX="132086" custScaleY="64848" custLinFactNeighborX="-3103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8332AD-DAC9-48D3-896F-527315E3B369}" type="pres">
      <dgm:prSet presAssocID="{C153F6D8-C62D-4FFB-8E75-27545FFBCD4B}" presName="negativeSpace" presStyleCnt="0"/>
      <dgm:spPr/>
    </dgm:pt>
    <dgm:pt modelId="{AC341F00-9704-4275-B879-DE80A6C6306B}" type="pres">
      <dgm:prSet presAssocID="{C153F6D8-C62D-4FFB-8E75-27545FFBCD4B}" presName="childText" presStyleLbl="conFgAcc1" presStyleIdx="0" presStyleCnt="1" custLinFactNeighborY="8829">
        <dgm:presLayoutVars>
          <dgm:bulletEnabled val="1"/>
        </dgm:presLayoutVars>
      </dgm:prSet>
      <dgm:spPr/>
    </dgm:pt>
  </dgm:ptLst>
  <dgm:cxnLst>
    <dgm:cxn modelId="{81B4DB88-B007-4F7C-8EC7-1DBCEE64A3AD}" type="presOf" srcId="{C153F6D8-C62D-4FFB-8E75-27545FFBCD4B}" destId="{75506AA6-E819-4F45-A2A9-D313DA845A37}" srcOrd="1" destOrd="0" presId="urn:microsoft.com/office/officeart/2005/8/layout/list1"/>
    <dgm:cxn modelId="{2CE79A86-B491-4564-A2D2-6049F1825879}" type="presOf" srcId="{C153F6D8-C62D-4FFB-8E75-27545FFBCD4B}" destId="{494B9C2F-7AA4-47F2-AE68-90059E57C668}" srcOrd="0" destOrd="0" presId="urn:microsoft.com/office/officeart/2005/8/layout/list1"/>
    <dgm:cxn modelId="{D284AC60-0A15-4883-9839-D75F1E40E63E}" srcId="{746C0205-56A3-4074-964D-C32B3BB0CA0D}" destId="{C153F6D8-C62D-4FFB-8E75-27545FFBCD4B}" srcOrd="0" destOrd="0" parTransId="{68F17F7F-4420-4031-9AF2-6378E69F5608}" sibTransId="{97051F75-CFBD-4D8E-9988-3ABA0B3C5D51}"/>
    <dgm:cxn modelId="{03D955A0-FC06-4B80-925D-EE310EA83830}" type="presOf" srcId="{746C0205-56A3-4074-964D-C32B3BB0CA0D}" destId="{EBDC2EA2-9B0C-4D36-97F7-894BF04D1C49}" srcOrd="0" destOrd="0" presId="urn:microsoft.com/office/officeart/2005/8/layout/list1"/>
    <dgm:cxn modelId="{0434E1F0-5ADD-45FB-89D0-08FCCD32CF98}" type="presParOf" srcId="{EBDC2EA2-9B0C-4D36-97F7-894BF04D1C49}" destId="{56E6C2FD-82A2-4755-9F95-F8A9EB3933F3}" srcOrd="0" destOrd="0" presId="urn:microsoft.com/office/officeart/2005/8/layout/list1"/>
    <dgm:cxn modelId="{2F0DB0CE-39E5-4CA7-B2E2-AB8E417495A4}" type="presParOf" srcId="{56E6C2FD-82A2-4755-9F95-F8A9EB3933F3}" destId="{494B9C2F-7AA4-47F2-AE68-90059E57C668}" srcOrd="0" destOrd="0" presId="urn:microsoft.com/office/officeart/2005/8/layout/list1"/>
    <dgm:cxn modelId="{0F0D55BA-3245-4A1D-9AF0-A674319EBC0D}" type="presParOf" srcId="{56E6C2FD-82A2-4755-9F95-F8A9EB3933F3}" destId="{75506AA6-E819-4F45-A2A9-D313DA845A37}" srcOrd="1" destOrd="0" presId="urn:microsoft.com/office/officeart/2005/8/layout/list1"/>
    <dgm:cxn modelId="{DF1AAE9D-DE1B-4070-8C6F-AA65113BD57B}" type="presParOf" srcId="{EBDC2EA2-9B0C-4D36-97F7-894BF04D1C49}" destId="{408332AD-DAC9-48D3-896F-527315E3B369}" srcOrd="1" destOrd="0" presId="urn:microsoft.com/office/officeart/2005/8/layout/list1"/>
    <dgm:cxn modelId="{23A1DA2E-F3EC-41CA-AF2E-194F2AE2FE42}" type="presParOf" srcId="{EBDC2EA2-9B0C-4D36-97F7-894BF04D1C49}" destId="{AC341F00-9704-4275-B879-DE80A6C6306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6C0205-56A3-4074-964D-C32B3BB0CA0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153F6D8-C62D-4FFB-8E75-27545FFBCD4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33CC"/>
        </a:solidFill>
      </dgm:spPr>
      <dgm:t>
        <a:bodyPr/>
        <a:lstStyle/>
        <a:p>
          <a:r>
            <a:rPr kumimoji="0" lang="en-US" altLang="zh-TW" sz="40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5.</a:t>
          </a:r>
          <a:r>
            <a:rPr kumimoji="0" lang="zh-TW" altLang="en-US" sz="40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公司治理與社會責任</a:t>
          </a:r>
          <a:endParaRPr kumimoji="0" lang="zh-TW" altLang="en-US" sz="4000" b="1" dirty="0">
            <a:solidFill>
              <a:srgbClr val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gm:t>
    </dgm:pt>
    <dgm:pt modelId="{68F17F7F-4420-4031-9AF2-6378E69F5608}" type="parTrans" cxnId="{D284AC60-0A15-4883-9839-D75F1E40E63E}">
      <dgm:prSet/>
      <dgm:spPr/>
      <dgm:t>
        <a:bodyPr/>
        <a:lstStyle/>
        <a:p>
          <a:endParaRPr lang="zh-TW" altLang="en-US"/>
        </a:p>
      </dgm:t>
    </dgm:pt>
    <dgm:pt modelId="{97051F75-CFBD-4D8E-9988-3ABA0B3C5D51}" type="sibTrans" cxnId="{D284AC60-0A15-4883-9839-D75F1E40E63E}">
      <dgm:prSet/>
      <dgm:spPr/>
      <dgm:t>
        <a:bodyPr/>
        <a:lstStyle/>
        <a:p>
          <a:endParaRPr lang="zh-TW" altLang="en-US"/>
        </a:p>
      </dgm:t>
    </dgm:pt>
    <dgm:pt modelId="{EBDC2EA2-9B0C-4D36-97F7-894BF04D1C49}" type="pres">
      <dgm:prSet presAssocID="{746C0205-56A3-4074-964D-C32B3BB0CA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6E6C2FD-82A2-4755-9F95-F8A9EB3933F3}" type="pres">
      <dgm:prSet presAssocID="{C153F6D8-C62D-4FFB-8E75-27545FFBCD4B}" presName="parentLin" presStyleCnt="0"/>
      <dgm:spPr/>
    </dgm:pt>
    <dgm:pt modelId="{494B9C2F-7AA4-47F2-AE68-90059E57C668}" type="pres">
      <dgm:prSet presAssocID="{C153F6D8-C62D-4FFB-8E75-27545FFBCD4B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75506AA6-E819-4F45-A2A9-D313DA845A37}" type="pres">
      <dgm:prSet presAssocID="{C153F6D8-C62D-4FFB-8E75-27545FFBCD4B}" presName="parentText" presStyleLbl="node1" presStyleIdx="0" presStyleCnt="1" custScaleX="132086" custScaleY="64848" custLinFactNeighborX="-3103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8332AD-DAC9-48D3-896F-527315E3B369}" type="pres">
      <dgm:prSet presAssocID="{C153F6D8-C62D-4FFB-8E75-27545FFBCD4B}" presName="negativeSpace" presStyleCnt="0"/>
      <dgm:spPr/>
    </dgm:pt>
    <dgm:pt modelId="{AC341F00-9704-4275-B879-DE80A6C6306B}" type="pres">
      <dgm:prSet presAssocID="{C153F6D8-C62D-4FFB-8E75-27545FFBCD4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5A20878-68CF-40E4-BE75-8CC8788023E9}" type="presOf" srcId="{C153F6D8-C62D-4FFB-8E75-27545FFBCD4B}" destId="{75506AA6-E819-4F45-A2A9-D313DA845A37}" srcOrd="1" destOrd="0" presId="urn:microsoft.com/office/officeart/2005/8/layout/list1"/>
    <dgm:cxn modelId="{3A550083-F835-40BB-A0BE-C05F55601BC3}" type="presOf" srcId="{C153F6D8-C62D-4FFB-8E75-27545FFBCD4B}" destId="{494B9C2F-7AA4-47F2-AE68-90059E57C668}" srcOrd="0" destOrd="0" presId="urn:microsoft.com/office/officeart/2005/8/layout/list1"/>
    <dgm:cxn modelId="{D284AC60-0A15-4883-9839-D75F1E40E63E}" srcId="{746C0205-56A3-4074-964D-C32B3BB0CA0D}" destId="{C153F6D8-C62D-4FFB-8E75-27545FFBCD4B}" srcOrd="0" destOrd="0" parTransId="{68F17F7F-4420-4031-9AF2-6378E69F5608}" sibTransId="{97051F75-CFBD-4D8E-9988-3ABA0B3C5D51}"/>
    <dgm:cxn modelId="{253D7DDD-9668-4D51-9617-F69825AF7D6F}" type="presOf" srcId="{746C0205-56A3-4074-964D-C32B3BB0CA0D}" destId="{EBDC2EA2-9B0C-4D36-97F7-894BF04D1C49}" srcOrd="0" destOrd="0" presId="urn:microsoft.com/office/officeart/2005/8/layout/list1"/>
    <dgm:cxn modelId="{5F467DB7-C89B-4016-BFC7-4566478C2057}" type="presParOf" srcId="{EBDC2EA2-9B0C-4D36-97F7-894BF04D1C49}" destId="{56E6C2FD-82A2-4755-9F95-F8A9EB3933F3}" srcOrd="0" destOrd="0" presId="urn:microsoft.com/office/officeart/2005/8/layout/list1"/>
    <dgm:cxn modelId="{3A598C2F-35D7-4F6A-A605-0475BA2BAE0D}" type="presParOf" srcId="{56E6C2FD-82A2-4755-9F95-F8A9EB3933F3}" destId="{494B9C2F-7AA4-47F2-AE68-90059E57C668}" srcOrd="0" destOrd="0" presId="urn:microsoft.com/office/officeart/2005/8/layout/list1"/>
    <dgm:cxn modelId="{F6889134-A6AC-48C2-8139-6938EFFD9407}" type="presParOf" srcId="{56E6C2FD-82A2-4755-9F95-F8A9EB3933F3}" destId="{75506AA6-E819-4F45-A2A9-D313DA845A37}" srcOrd="1" destOrd="0" presId="urn:microsoft.com/office/officeart/2005/8/layout/list1"/>
    <dgm:cxn modelId="{F83D8AB6-C4FF-48C0-8477-5269CD1E6EA3}" type="presParOf" srcId="{EBDC2EA2-9B0C-4D36-97F7-894BF04D1C49}" destId="{408332AD-DAC9-48D3-896F-527315E3B369}" srcOrd="1" destOrd="0" presId="urn:microsoft.com/office/officeart/2005/8/layout/list1"/>
    <dgm:cxn modelId="{54BB1B31-D92C-440F-9ED0-1B6CE81796C4}" type="presParOf" srcId="{EBDC2EA2-9B0C-4D36-97F7-894BF04D1C49}" destId="{AC341F00-9704-4275-B879-DE80A6C6306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9DEDD-A268-4EF1-9B42-F9F0B3297A58}">
      <dsp:nvSpPr>
        <dsp:cNvPr id="0" name=""/>
        <dsp:cNvSpPr/>
      </dsp:nvSpPr>
      <dsp:spPr>
        <a:xfrm>
          <a:off x="0" y="608025"/>
          <a:ext cx="52565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3C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161C09-12A9-4B99-BCE7-C99388C78886}">
      <dsp:nvSpPr>
        <dsp:cNvPr id="0" name=""/>
        <dsp:cNvSpPr/>
      </dsp:nvSpPr>
      <dsp:spPr>
        <a:xfrm>
          <a:off x="262829" y="39124"/>
          <a:ext cx="3886476" cy="849340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lvl="0" algn="l" defTabSz="1066800">
            <a:lnSpc>
              <a:spcPts val="4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1.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公司概況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>
        <a:off x="304290" y="80585"/>
        <a:ext cx="3803554" cy="766418"/>
      </dsp:txXfrm>
    </dsp:sp>
    <dsp:sp modelId="{492A92E8-2E73-4346-9426-8EA9E5B1F95C}">
      <dsp:nvSpPr>
        <dsp:cNvPr id="0" name=""/>
        <dsp:cNvSpPr/>
      </dsp:nvSpPr>
      <dsp:spPr>
        <a:xfrm>
          <a:off x="0" y="1766492"/>
          <a:ext cx="52565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3C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7B5DC0-03B6-40B0-A053-C1E87F36D33F}">
      <dsp:nvSpPr>
        <dsp:cNvPr id="0" name=""/>
        <dsp:cNvSpPr/>
      </dsp:nvSpPr>
      <dsp:spPr>
        <a:xfrm>
          <a:off x="222109" y="1221283"/>
          <a:ext cx="3886476" cy="857506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lvl="0" algn="l" defTabSz="1066800">
            <a:lnSpc>
              <a:spcPts val="4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2.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營運</a:t>
          </a:r>
          <a:r>
            <a:rPr lang="zh-TW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概況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>
        <a:off x="263969" y="1263143"/>
        <a:ext cx="3802756" cy="773786"/>
      </dsp:txXfrm>
    </dsp:sp>
    <dsp:sp modelId="{FCBEC5F0-6F3E-4EDA-B27E-0BA7329B595A}">
      <dsp:nvSpPr>
        <dsp:cNvPr id="0" name=""/>
        <dsp:cNvSpPr/>
      </dsp:nvSpPr>
      <dsp:spPr>
        <a:xfrm>
          <a:off x="0" y="2828055"/>
          <a:ext cx="52565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3C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B72A27-84FB-4243-816E-D7CCAA0D6738}">
      <dsp:nvSpPr>
        <dsp:cNvPr id="0" name=""/>
        <dsp:cNvSpPr/>
      </dsp:nvSpPr>
      <dsp:spPr>
        <a:xfrm>
          <a:off x="262829" y="2347892"/>
          <a:ext cx="3886476" cy="760603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lvl="0" algn="l" defTabSz="1066800">
            <a:lnSpc>
              <a:spcPts val="4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3.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財務</a:t>
          </a:r>
          <a:r>
            <a:rPr lang="zh-TW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概況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>
        <a:off x="299959" y="2385022"/>
        <a:ext cx="3812216" cy="686343"/>
      </dsp:txXfrm>
    </dsp:sp>
    <dsp:sp modelId="{ABD8B8B2-ACA0-45A4-AC72-E4EE5E0A3935}">
      <dsp:nvSpPr>
        <dsp:cNvPr id="0" name=""/>
        <dsp:cNvSpPr/>
      </dsp:nvSpPr>
      <dsp:spPr>
        <a:xfrm>
          <a:off x="0" y="3883096"/>
          <a:ext cx="52565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3C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AF78A0-C995-493E-86BB-D5FACEA3AA3C}">
      <dsp:nvSpPr>
        <dsp:cNvPr id="0" name=""/>
        <dsp:cNvSpPr/>
      </dsp:nvSpPr>
      <dsp:spPr>
        <a:xfrm>
          <a:off x="262829" y="3409455"/>
          <a:ext cx="3886476" cy="754080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lvl="0" algn="l" defTabSz="1066800">
            <a:lnSpc>
              <a:spcPts val="42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4.</a:t>
          </a:r>
          <a:r>
            <a:rPr lang="zh-TW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未來展望與分析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>
        <a:off x="299640" y="3446266"/>
        <a:ext cx="3812854" cy="680458"/>
      </dsp:txXfrm>
    </dsp:sp>
    <dsp:sp modelId="{5FCD13C1-0D67-49DB-8B84-0E4A508C310E}">
      <dsp:nvSpPr>
        <dsp:cNvPr id="0" name=""/>
        <dsp:cNvSpPr/>
      </dsp:nvSpPr>
      <dsp:spPr>
        <a:xfrm>
          <a:off x="0" y="4954683"/>
          <a:ext cx="525658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3CC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6BEE75-4FEB-4BBB-A6A1-A89459F3D53A}">
      <dsp:nvSpPr>
        <dsp:cNvPr id="0" name=""/>
        <dsp:cNvSpPr/>
      </dsp:nvSpPr>
      <dsp:spPr>
        <a:xfrm>
          <a:off x="262829" y="4464496"/>
          <a:ext cx="3886476" cy="770626"/>
        </a:xfrm>
        <a:prstGeom prst="roundRect">
          <a:avLst/>
        </a:prstGeom>
        <a:solidFill>
          <a:srgbClr val="0033CC"/>
        </a:solidFill>
        <a:ln>
          <a:solidFill>
            <a:srgbClr val="0033CC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lvl="0" algn="l" defTabSz="1066800">
            <a:lnSpc>
              <a:spcPts val="4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5.</a:t>
          </a:r>
          <a:r>
            <a:rPr kumimoji="0" lang="zh-TW" altLang="en-US" sz="2400" b="1" kern="12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公司治理與社會責任</a:t>
          </a:r>
          <a:endParaRPr lang="zh-TW" altLang="zh-TW" sz="2400" b="1" kern="1200" dirty="0" smtClean="0"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>
        <a:off x="300448" y="4502115"/>
        <a:ext cx="3811238" cy="695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EBA3E-345A-4E76-A3F1-A56FA66EF976}">
      <dsp:nvSpPr>
        <dsp:cNvPr id="0" name=""/>
        <dsp:cNvSpPr/>
      </dsp:nvSpPr>
      <dsp:spPr>
        <a:xfrm>
          <a:off x="2579" y="546935"/>
          <a:ext cx="2514666" cy="10058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經營目標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9" y="546935"/>
        <a:ext cx="2514666" cy="1005866"/>
      </dsp:txXfrm>
    </dsp:sp>
    <dsp:sp modelId="{71BFC72C-7B5D-40DA-B937-0494BED53A2F}">
      <dsp:nvSpPr>
        <dsp:cNvPr id="0" name=""/>
        <dsp:cNvSpPr/>
      </dsp:nvSpPr>
      <dsp:spPr>
        <a:xfrm>
          <a:off x="2579" y="1552802"/>
          <a:ext cx="2514666" cy="33008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和諧團結</a:t>
          </a:r>
          <a:endParaRPr lang="zh-TW" altLang="en-US" sz="3200" kern="1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創造利潤</a:t>
          </a:r>
          <a:endParaRPr lang="zh-TW" altLang="en-US" sz="3200" kern="1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開創能量</a:t>
          </a:r>
          <a:endParaRPr lang="zh-TW" altLang="en-US" sz="3200" kern="1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永續經營</a:t>
          </a:r>
          <a:endParaRPr lang="zh-TW" altLang="en-US" sz="3200" kern="1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79" y="1552802"/>
        <a:ext cx="2514666" cy="3300862"/>
      </dsp:txXfrm>
    </dsp:sp>
    <dsp:sp modelId="{0A29F3B8-CD16-4AEC-BB98-E30D69E870EF}">
      <dsp:nvSpPr>
        <dsp:cNvPr id="0" name=""/>
        <dsp:cNvSpPr/>
      </dsp:nvSpPr>
      <dsp:spPr>
        <a:xfrm>
          <a:off x="2869298" y="546935"/>
          <a:ext cx="2514666" cy="100586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核心價值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9298" y="546935"/>
        <a:ext cx="2514666" cy="1005866"/>
      </dsp:txXfrm>
    </dsp:sp>
    <dsp:sp modelId="{F799B202-B061-4027-A284-9330975265D4}">
      <dsp:nvSpPr>
        <dsp:cNvPr id="0" name=""/>
        <dsp:cNvSpPr/>
      </dsp:nvSpPr>
      <dsp:spPr>
        <a:xfrm>
          <a:off x="2869298" y="1552802"/>
          <a:ext cx="2514666" cy="3300862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尊重人性</a:t>
          </a:r>
          <a:endParaRPr lang="zh-TW" altLang="en-US" sz="3200" kern="1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存誠務實</a:t>
          </a:r>
          <a:endParaRPr lang="zh-TW" altLang="en-US" sz="3200" kern="1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團隊精神</a:t>
          </a:r>
          <a:endParaRPr lang="zh-TW" altLang="en-US" sz="3200" kern="1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69298" y="1552802"/>
        <a:ext cx="2514666" cy="3300862"/>
      </dsp:txXfrm>
    </dsp:sp>
    <dsp:sp modelId="{4B3A2756-7B5C-43DB-9BA0-54BD40BE6FB9}">
      <dsp:nvSpPr>
        <dsp:cNvPr id="0" name=""/>
        <dsp:cNvSpPr/>
      </dsp:nvSpPr>
      <dsp:spPr>
        <a:xfrm>
          <a:off x="5736018" y="546935"/>
          <a:ext cx="2514666" cy="100586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未來策略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36018" y="546935"/>
        <a:ext cx="2514666" cy="1005866"/>
      </dsp:txXfrm>
    </dsp:sp>
    <dsp:sp modelId="{F8E60165-772E-42BD-92DC-4A15076D5B13}">
      <dsp:nvSpPr>
        <dsp:cNvPr id="0" name=""/>
        <dsp:cNvSpPr/>
      </dsp:nvSpPr>
      <dsp:spPr>
        <a:xfrm>
          <a:off x="5736018" y="1552802"/>
          <a:ext cx="2514666" cy="330086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穩定軍機</a:t>
          </a:r>
          <a:endParaRPr lang="zh-TW" altLang="en-US" sz="3200" kern="1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kern="1200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rPr>
            <a:t>擴展民機</a:t>
          </a:r>
          <a:endParaRPr lang="zh-TW" altLang="en-US" sz="3200" kern="1200" dirty="0">
            <a:solidFill>
              <a:srgbClr val="1F497D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36018" y="1552802"/>
        <a:ext cx="2514666" cy="3300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41F00-9704-4275-B879-DE80A6C6306B}">
      <dsp:nvSpPr>
        <dsp:cNvPr id="0" name=""/>
        <dsp:cNvSpPr/>
      </dsp:nvSpPr>
      <dsp:spPr>
        <a:xfrm>
          <a:off x="0" y="1440157"/>
          <a:ext cx="6264695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06AA6-E819-4F45-A2A9-D313DA845A37}">
      <dsp:nvSpPr>
        <dsp:cNvPr id="0" name=""/>
        <dsp:cNvSpPr/>
      </dsp:nvSpPr>
      <dsp:spPr>
        <a:xfrm>
          <a:off x="216025" y="1070548"/>
          <a:ext cx="5792350" cy="1244303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753" tIns="0" rIns="165753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4400" b="1" kern="12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2.</a:t>
          </a:r>
          <a:r>
            <a:rPr kumimoji="0" lang="zh-TW" altLang="en-US" sz="4400" b="1" kern="1200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rPr>
            <a:t>營運概況</a:t>
          </a:r>
          <a:endParaRPr kumimoji="0" lang="zh-TW" altLang="en-US" sz="4400" b="1" kern="1200" dirty="0">
            <a:solidFill>
              <a:srgbClr val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Arial" panose="020B0604020202020204" pitchFamily="34" charset="0"/>
          </a:endParaRPr>
        </a:p>
      </dsp:txBody>
      <dsp:txXfrm>
        <a:off x="276767" y="1131290"/>
        <a:ext cx="5670866" cy="1122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990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4076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689" y="1"/>
            <a:ext cx="2949990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4076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38" y="4720684"/>
            <a:ext cx="5443325" cy="447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 smtClean="0"/>
              <a:t>按一下以編輯母片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369"/>
            <a:ext cx="2949990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defTabSz="914076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689" y="9441369"/>
            <a:ext cx="2949990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 defTabSz="914076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92EBF67-E786-4A9B-BA0C-846F84807D3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229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07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74950E9-B8F7-4F42-985A-F255910F1575}" type="slidenum">
              <a:rPr lang="en-US" altLang="zh-TW" smtClean="0">
                <a:ea typeface="微軟正黑體" panose="020B0604030504040204" pitchFamily="34" charset="-120"/>
              </a:rPr>
              <a:pPr eaLnBrk="1" hangingPunct="1"/>
              <a:t>1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5529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5301" name="投影片編號版面配置區 3"/>
          <p:cNvSpPr txBox="1">
            <a:spLocks noGrp="1"/>
          </p:cNvSpPr>
          <p:nvPr/>
        </p:nvSpPr>
        <p:spPr bwMode="auto">
          <a:xfrm>
            <a:off x="3855689" y="9441369"/>
            <a:ext cx="2949990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b"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F7456059-5678-45C6-AA15-B533720947EC}" type="slidenum">
              <a:rPr lang="en-US" altLang="zh-TW" sz="1200">
                <a:ea typeface="Arial Unicode MS" pitchFamily="34" charset="-120"/>
                <a:cs typeface="Arial Unicode MS" pitchFamily="34" charset="-120"/>
              </a:rPr>
              <a:pPr algn="r" eaLnBrk="1" hangingPunct="1"/>
              <a:t>1</a:t>
            </a:fld>
            <a:endParaRPr lang="en-US" altLang="zh-TW" sz="1200"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0411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36196" name="投影片編號版面配置區 3"/>
          <p:cNvSpPr txBox="1">
            <a:spLocks noGrp="1"/>
          </p:cNvSpPr>
          <p:nvPr/>
        </p:nvSpPr>
        <p:spPr bwMode="auto">
          <a:xfrm>
            <a:off x="3855689" y="9441369"/>
            <a:ext cx="2949990" cy="49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D66D0319-AD41-4CAD-B4C0-F1877C5E207A}" type="slidenum">
              <a:rPr lang="en-US" altLang="zh-TW" sz="1200">
                <a:ea typeface="微軟正黑體" panose="020B0604030504040204" pitchFamily="34" charset="-120"/>
              </a:rPr>
              <a:pPr algn="r" eaLnBrk="1" hangingPunct="1"/>
              <a:t>47</a:t>
            </a:fld>
            <a:endParaRPr lang="en-US" altLang="zh-TW" sz="1200" dirty="0">
              <a:ea typeface="微軟正黑體" panose="020B0604030504040204" pitchFamily="34" charset="-120"/>
            </a:endParaRPr>
          </a:p>
        </p:txBody>
      </p:sp>
      <p:sp>
        <p:nvSpPr>
          <p:cNvPr id="136197" name="頁尾版面配置區 2"/>
          <p:cNvSpPr txBox="1">
            <a:spLocks noGrp="1"/>
          </p:cNvSpPr>
          <p:nvPr/>
        </p:nvSpPr>
        <p:spPr bwMode="auto">
          <a:xfrm>
            <a:off x="0" y="9441369"/>
            <a:ext cx="2949990" cy="49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12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912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07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17764" indent="-276063" defTabSz="91407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04252" indent="-220850" defTabSz="91407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45953" indent="-220850" defTabSz="91407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987654" indent="-220850" defTabSz="91407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29355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71056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12757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54458" indent="-220850" defTabSz="91407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E74950E9-B8F7-4F42-985A-F255910F1575}" type="slidenum">
              <a:rPr lang="en-US" altLang="zh-TW" smtClean="0">
                <a:ea typeface="微軟正黑體" panose="020B0604030504040204" pitchFamily="34" charset="-120"/>
              </a:rPr>
              <a:pPr eaLnBrk="1" hangingPunct="1"/>
              <a:t>51</a:t>
            </a:fld>
            <a:endParaRPr lang="en-US" altLang="zh-TW" dirty="0" smtClean="0">
              <a:ea typeface="微軟正黑體" panose="020B0604030504040204" pitchFamily="34" charset="-120"/>
            </a:endParaRPr>
          </a:p>
        </p:txBody>
      </p:sp>
      <p:sp>
        <p:nvSpPr>
          <p:cNvPr id="5529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55301" name="投影片編號版面配置區 3"/>
          <p:cNvSpPr txBox="1">
            <a:spLocks noGrp="1"/>
          </p:cNvSpPr>
          <p:nvPr/>
        </p:nvSpPr>
        <p:spPr bwMode="auto">
          <a:xfrm>
            <a:off x="3855689" y="9441369"/>
            <a:ext cx="2949990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7" rIns="91433" bIns="45717" anchor="b"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F7456059-5678-45C6-AA15-B533720947EC}" type="slidenum">
              <a:rPr lang="en-US" altLang="zh-TW" sz="1200">
                <a:ea typeface="Arial Unicode MS" pitchFamily="34" charset="-120"/>
                <a:cs typeface="Arial Unicode MS" pitchFamily="34" charset="-120"/>
              </a:rPr>
              <a:pPr algn="r" eaLnBrk="1" hangingPunct="1"/>
              <a:t>51</a:t>
            </a:fld>
            <a:endParaRPr lang="en-US" altLang="zh-TW" sz="1200"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477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DD6F7-E5D7-41B1-BF85-7FD4F08B5B38}" type="slidenum">
              <a:rPr kumimoji="1" lang="en-US" altLang="zh-TW" smtClean="0">
                <a:latin typeface="Arial" charset="0"/>
              </a:rPr>
              <a:pPr/>
              <a:t>2</a:t>
            </a:fld>
            <a:endParaRPr kumimoji="1" lang="en-US" altLang="zh-TW" dirty="0" smtClean="0">
              <a:latin typeface="Arial" charset="0"/>
            </a:endParaRPr>
          </a:p>
        </p:txBody>
      </p:sp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charset="0"/>
            </a:endParaRPr>
          </a:p>
        </p:txBody>
      </p:sp>
      <p:sp>
        <p:nvSpPr>
          <p:cNvPr id="10244" name="投影片編號版面配置區 3"/>
          <p:cNvSpPr txBox="1">
            <a:spLocks noGrp="1"/>
          </p:cNvSpPr>
          <p:nvPr/>
        </p:nvSpPr>
        <p:spPr bwMode="auto">
          <a:xfrm>
            <a:off x="3855689" y="9441369"/>
            <a:ext cx="2949989" cy="4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63" tIns="43682" rIns="87363" bIns="43682" anchor="b"/>
          <a:lstStyle/>
          <a:p>
            <a:pPr algn="r" defTabSz="873316"/>
            <a:fld id="{28373B12-D2ED-4CA2-AE5C-39E09BFB4DC7}" type="slidenum">
              <a:rPr lang="en-US" altLang="zh-TW" sz="1100">
                <a:ea typeface="Arial Unicode MS" pitchFamily="34" charset="-120"/>
                <a:cs typeface="Arial Unicode MS" pitchFamily="34" charset="-120"/>
              </a:rPr>
              <a:pPr algn="r" defTabSz="873316"/>
              <a:t>2</a:t>
            </a:fld>
            <a:endParaRPr lang="en-US" altLang="zh-TW" sz="1100" dirty="0"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623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5144-5205-4B75-A5EE-920B787894D5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71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5144-5205-4B75-A5EE-920B787894D5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110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DD6F7-E5D7-41B1-BF85-7FD4F08B5B38}" type="slidenum">
              <a:rPr kumimoji="1" lang="en-US" altLang="zh-TW" smtClean="0">
                <a:latin typeface="Arial" charset="0"/>
              </a:rPr>
              <a:pPr/>
              <a:t>11</a:t>
            </a:fld>
            <a:endParaRPr kumimoji="1" lang="en-US" altLang="zh-TW" dirty="0" smtClean="0">
              <a:latin typeface="Arial" charset="0"/>
            </a:endParaRPr>
          </a:p>
        </p:txBody>
      </p:sp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charset="0"/>
            </a:endParaRPr>
          </a:p>
        </p:txBody>
      </p:sp>
      <p:sp>
        <p:nvSpPr>
          <p:cNvPr id="10244" name="投影片編號版面配置區 3"/>
          <p:cNvSpPr txBox="1">
            <a:spLocks noGrp="1"/>
          </p:cNvSpPr>
          <p:nvPr/>
        </p:nvSpPr>
        <p:spPr bwMode="auto">
          <a:xfrm>
            <a:off x="3855689" y="9441369"/>
            <a:ext cx="2949989" cy="4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63" tIns="43682" rIns="87363" bIns="43682" anchor="b"/>
          <a:lstStyle/>
          <a:p>
            <a:pPr algn="r" defTabSz="873316"/>
            <a:fld id="{28373B12-D2ED-4CA2-AE5C-39E09BFB4DC7}" type="slidenum">
              <a:rPr lang="en-US" altLang="zh-TW" sz="1100">
                <a:ea typeface="Arial Unicode MS" pitchFamily="34" charset="-120"/>
                <a:cs typeface="Arial Unicode MS" pitchFamily="34" charset="-120"/>
              </a:rPr>
              <a:pPr algn="r" defTabSz="873316"/>
              <a:t>11</a:t>
            </a:fld>
            <a:endParaRPr lang="en-US" altLang="zh-TW" sz="1100" dirty="0"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420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DD6F7-E5D7-41B1-BF85-7FD4F08B5B38}" type="slidenum">
              <a:rPr kumimoji="1" lang="en-US" altLang="zh-TW" smtClean="0">
                <a:latin typeface="Arial" charset="0"/>
              </a:rPr>
              <a:pPr/>
              <a:t>20</a:t>
            </a:fld>
            <a:endParaRPr kumimoji="1" lang="en-US" altLang="zh-TW" dirty="0" smtClean="0">
              <a:latin typeface="Arial" charset="0"/>
            </a:endParaRPr>
          </a:p>
        </p:txBody>
      </p:sp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charset="0"/>
            </a:endParaRPr>
          </a:p>
        </p:txBody>
      </p:sp>
      <p:sp>
        <p:nvSpPr>
          <p:cNvPr id="10244" name="投影片編號版面配置區 3"/>
          <p:cNvSpPr txBox="1">
            <a:spLocks noGrp="1"/>
          </p:cNvSpPr>
          <p:nvPr/>
        </p:nvSpPr>
        <p:spPr bwMode="auto">
          <a:xfrm>
            <a:off x="3855689" y="9441369"/>
            <a:ext cx="2949989" cy="4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63" tIns="43682" rIns="87363" bIns="43682" anchor="b"/>
          <a:lstStyle/>
          <a:p>
            <a:pPr algn="r" defTabSz="873316"/>
            <a:fld id="{28373B12-D2ED-4CA2-AE5C-39E09BFB4DC7}" type="slidenum">
              <a:rPr lang="en-US" altLang="zh-TW" sz="1100">
                <a:ea typeface="Arial Unicode MS" pitchFamily="34" charset="-120"/>
                <a:cs typeface="Arial Unicode MS" pitchFamily="34" charset="-120"/>
              </a:rPr>
              <a:pPr algn="r" defTabSz="873316"/>
              <a:t>20</a:t>
            </a:fld>
            <a:endParaRPr lang="en-US" altLang="zh-TW" sz="1100" dirty="0"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743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DD6F7-E5D7-41B1-BF85-7FD4F08B5B38}" type="slidenum">
              <a:rPr kumimoji="1" lang="en-US" altLang="zh-TW" smtClean="0">
                <a:latin typeface="Arial" charset="0"/>
              </a:rPr>
              <a:pPr/>
              <a:t>27</a:t>
            </a:fld>
            <a:endParaRPr kumimoji="1" lang="en-US" altLang="zh-TW" dirty="0" smtClean="0">
              <a:latin typeface="Arial" charset="0"/>
            </a:endParaRPr>
          </a:p>
        </p:txBody>
      </p:sp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>
              <a:latin typeface="Arial" charset="0"/>
            </a:endParaRPr>
          </a:p>
        </p:txBody>
      </p:sp>
      <p:sp>
        <p:nvSpPr>
          <p:cNvPr id="10244" name="投影片編號版面配置區 3"/>
          <p:cNvSpPr txBox="1">
            <a:spLocks noGrp="1"/>
          </p:cNvSpPr>
          <p:nvPr/>
        </p:nvSpPr>
        <p:spPr bwMode="auto">
          <a:xfrm>
            <a:off x="3855689" y="9441369"/>
            <a:ext cx="2949989" cy="4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63" tIns="43682" rIns="87363" bIns="43682" anchor="b"/>
          <a:lstStyle/>
          <a:p>
            <a:pPr algn="r" defTabSz="873316"/>
            <a:fld id="{28373B12-D2ED-4CA2-AE5C-39E09BFB4DC7}" type="slidenum">
              <a:rPr lang="en-US" altLang="zh-TW" sz="1100">
                <a:ea typeface="Arial Unicode MS" pitchFamily="34" charset="-120"/>
                <a:cs typeface="Arial Unicode MS" pitchFamily="34" charset="-120"/>
              </a:rPr>
              <a:pPr algn="r" defTabSz="873316"/>
              <a:t>27</a:t>
            </a:fld>
            <a:endParaRPr lang="en-US" altLang="zh-TW" sz="1100" dirty="0"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0906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5144-5205-4B75-A5EE-920B787894D5}" type="slidenum">
              <a:rPr lang="en-US" altLang="zh-TW" smtClean="0"/>
              <a:pPr/>
              <a:t>36</a:t>
            </a:fld>
            <a:endParaRPr lang="en-US" altLang="zh-TW" smtClean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141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36196" name="投影片編號版面配置區 3"/>
          <p:cNvSpPr txBox="1">
            <a:spLocks noGrp="1"/>
          </p:cNvSpPr>
          <p:nvPr/>
        </p:nvSpPr>
        <p:spPr bwMode="auto">
          <a:xfrm>
            <a:off x="3855689" y="9441369"/>
            <a:ext cx="2949990" cy="49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D66D0319-AD41-4CAD-B4C0-F1877C5E207A}" type="slidenum">
              <a:rPr lang="en-US" altLang="zh-TW" sz="1200">
                <a:ea typeface="微軟正黑體" panose="020B0604030504040204" pitchFamily="34" charset="-120"/>
              </a:rPr>
              <a:pPr algn="r" eaLnBrk="1" hangingPunct="1"/>
              <a:t>40</a:t>
            </a:fld>
            <a:endParaRPr lang="en-US" altLang="zh-TW" sz="1200" dirty="0">
              <a:ea typeface="微軟正黑體" panose="020B0604030504040204" pitchFamily="34" charset="-120"/>
            </a:endParaRPr>
          </a:p>
        </p:txBody>
      </p:sp>
      <p:sp>
        <p:nvSpPr>
          <p:cNvPr id="136197" name="頁尾版面配置區 2"/>
          <p:cNvSpPr txBox="1">
            <a:spLocks noGrp="1"/>
          </p:cNvSpPr>
          <p:nvPr/>
        </p:nvSpPr>
        <p:spPr bwMode="auto">
          <a:xfrm>
            <a:off x="0" y="9441369"/>
            <a:ext cx="2949990" cy="49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b"/>
          <a:lstStyle>
            <a:lvl1pPr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461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lang="en-US" altLang="zh-TW" sz="12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091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00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65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AD4D-9A92-4A66-A601-79312A6B89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17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 userDrawn="1"/>
        </p:nvGraphicFramePr>
        <p:xfrm>
          <a:off x="7236070" y="6181725"/>
          <a:ext cx="170424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8" name="圖片" r:id="rId3" imgW="1708404" imgH="563880" progId="Word.Picture.8">
                  <p:embed/>
                </p:oleObj>
              </mc:Choice>
              <mc:Fallback>
                <p:oleObj name="圖片" r:id="rId3" imgW="1708404" imgH="5638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070" y="6181725"/>
                        <a:ext cx="170424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395654" y="404813"/>
            <a:ext cx="8279423" cy="1052512"/>
            <a:chOff x="0" y="1536"/>
            <a:chExt cx="5675" cy="663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3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1pPr>
                <a:lvl2pPr marL="742950" indent="-28575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2pPr>
                <a:lvl3pPr marL="11430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3pPr>
                <a:lvl4pPr marL="16002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4pPr>
                <a:lvl5pPr marL="20574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9pPr>
              </a:lstStyle>
              <a:p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1054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1pPr>
                <a:lvl2pPr marL="742950" indent="-28575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2pPr>
                <a:lvl3pPr marL="11430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3pPr>
                <a:lvl4pPr marL="16002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4pPr>
                <a:lvl5pPr marL="20574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9pPr>
              </a:lstStyle>
              <a:p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5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1pPr>
                <a:lvl2pPr marL="742950" indent="-28575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2pPr>
                <a:lvl3pPr marL="11430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3pPr>
                <a:lvl4pPr marL="16002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4pPr>
                <a:lvl5pPr marL="20574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9pPr>
              </a:lstStyle>
              <a:p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1pPr>
                <a:lvl2pPr marL="742950" indent="-28575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2pPr>
                <a:lvl3pPr marL="11430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3pPr>
                <a:lvl4pPr marL="16002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4pPr>
                <a:lvl5pPr marL="20574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9pPr>
              </a:lstStyle>
              <a:p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1pPr>
              <a:lvl2pPr marL="742950" indent="-28575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2pPr>
              <a:lvl3pPr marL="11430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4pPr>
              <a:lvl5pPr marL="20574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9pPr>
            </a:lstStyle>
            <a:p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1pPr>
              <a:lvl2pPr marL="742950" indent="-28575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2pPr>
              <a:lvl3pPr marL="11430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4pPr>
              <a:lvl5pPr marL="20574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9pPr>
            </a:lstStyle>
            <a:p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1pPr>
              <a:lvl2pPr marL="742950" indent="-28575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2pPr>
              <a:lvl3pPr marL="11430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4pPr>
              <a:lvl5pPr marL="20574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9pPr>
            </a:lstStyle>
            <a:p>
              <a:endParaRPr lang="zh-TW" altLang="en-US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1085" y="333375"/>
            <a:ext cx="7792915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182566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6527-44D6-473D-8CF5-6BD7A8C50A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7810261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 userDrawn="1"/>
        </p:nvGraphicFramePr>
        <p:xfrm>
          <a:off x="7236070" y="6181725"/>
          <a:ext cx="170424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2" name="圖片" r:id="rId3" imgW="1708404" imgH="563880" progId="Word.Picture.8">
                  <p:embed/>
                </p:oleObj>
              </mc:Choice>
              <mc:Fallback>
                <p:oleObj name="圖片" r:id="rId3" imgW="1708404" imgH="5638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070" y="6181725"/>
                        <a:ext cx="170424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395654" y="404813"/>
            <a:ext cx="8279423" cy="1052512"/>
            <a:chOff x="0" y="1536"/>
            <a:chExt cx="5675" cy="663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3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1pPr>
                <a:lvl2pPr marL="742950" indent="-28575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2pPr>
                <a:lvl3pPr marL="11430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3pPr>
                <a:lvl4pPr marL="16002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4pPr>
                <a:lvl5pPr marL="20574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9pPr>
              </a:lstStyle>
              <a:p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1054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1pPr>
                <a:lvl2pPr marL="742950" indent="-28575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2pPr>
                <a:lvl3pPr marL="11430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3pPr>
                <a:lvl4pPr marL="16002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4pPr>
                <a:lvl5pPr marL="20574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9pPr>
              </a:lstStyle>
              <a:p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5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1pPr>
                <a:lvl2pPr marL="742950" indent="-28575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2pPr>
                <a:lvl3pPr marL="11430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3pPr>
                <a:lvl4pPr marL="16002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4pPr>
                <a:lvl5pPr marL="20574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9pPr>
              </a:lstStyle>
              <a:p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1pPr>
                <a:lvl2pPr marL="742950" indent="-28575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2pPr>
                <a:lvl3pPr marL="11430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3pPr>
                <a:lvl4pPr marL="16002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4pPr>
                <a:lvl5pPr marL="2057400" indent="-228600"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66"/>
                    </a:solidFill>
                    <a:latin typeface="Comic Sans MS" pitchFamily="66" charset="0"/>
                    <a:ea typeface="標楷體" pitchFamily="65" charset="-120"/>
                  </a:defRPr>
                </a:lvl9pPr>
              </a:lstStyle>
              <a:p>
                <a:endParaRPr lang="zh-TW" altLang="en-US" dirty="0"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1pPr>
              <a:lvl2pPr marL="742950" indent="-28575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2pPr>
              <a:lvl3pPr marL="11430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4pPr>
              <a:lvl5pPr marL="20574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9pPr>
            </a:lstStyle>
            <a:p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1pPr>
              <a:lvl2pPr marL="742950" indent="-28575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2pPr>
              <a:lvl3pPr marL="11430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4pPr>
              <a:lvl5pPr marL="20574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9pPr>
            </a:lstStyle>
            <a:p>
              <a:endParaRPr lang="zh-TW" altLang="en-US" dirty="0">
                <a:ea typeface="微軟正黑體" panose="020B0604030504040204" pitchFamily="34" charset="-12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1pPr>
              <a:lvl2pPr marL="742950" indent="-28575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2pPr>
              <a:lvl3pPr marL="11430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3pPr>
              <a:lvl4pPr marL="16002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4pPr>
              <a:lvl5pPr marL="2057400" indent="-228600"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66"/>
                  </a:solidFill>
                  <a:latin typeface="Comic Sans MS" pitchFamily="66" charset="0"/>
                  <a:ea typeface="標楷體" pitchFamily="65" charset="-120"/>
                </a:defRPr>
              </a:lvl9pPr>
            </a:lstStyle>
            <a:p>
              <a:endParaRPr lang="zh-TW" altLang="en-US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1085" y="333375"/>
            <a:ext cx="7792915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566" y="2017713"/>
            <a:ext cx="3815862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39104" y="2017713"/>
            <a:ext cx="3815862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39104" y="4151313"/>
            <a:ext cx="3815862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0F737-F550-45BA-9113-26625B837B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8609295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AD4D-9A92-4A66-A601-79312A6B89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174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AD4D-9A92-4A66-A601-79312A6B89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17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AD4D-9A92-4A66-A601-79312A6B89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17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19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92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91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50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05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27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767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C8678-9F50-4D89-A727-0A6E6617F6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44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3DEC8678-9F50-4D89-A727-0A6E6617F6C0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6" r:id="rId13"/>
    <p:sldLayoutId id="2147483687" r:id="rId14"/>
    <p:sldLayoutId id="2147483700" r:id="rId15"/>
    <p:sldLayoutId id="2147483717" r:id="rId16"/>
    <p:sldLayoutId id="2147483730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18.jpeg"/><Relationship Id="rId10" Type="http://schemas.openxmlformats.org/officeDocument/2006/relationships/image" Target="../media/image27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8.emf"/><Relationship Id="rId4" Type="http://schemas.openxmlformats.org/officeDocument/2006/relationships/oleObject" Target="../embeddings/Microsoft_Excel_97-2003_Worksheet1.xls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923426" y="2229578"/>
            <a:ext cx="1800200" cy="63878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軍機事業部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1403648" y="3525722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松山廠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1403648" y="4533834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台中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附件廠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1403648" y="5469938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屏東飛機維修廠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6" name="肘形接點 25"/>
          <p:cNvCxnSpPr>
            <a:stCxn id="6" idx="2"/>
          </p:cNvCxnSpPr>
          <p:nvPr/>
        </p:nvCxnSpPr>
        <p:spPr>
          <a:xfrm rot="5400000">
            <a:off x="-83472" y="3922980"/>
            <a:ext cx="2961620" cy="852376"/>
          </a:xfrm>
          <a:prstGeom prst="bentConnector3">
            <a:avLst>
              <a:gd name="adj1" fmla="val 12264"/>
            </a:avLst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圓角矩形 30"/>
          <p:cNvSpPr/>
          <p:nvPr/>
        </p:nvSpPr>
        <p:spPr>
          <a:xfrm>
            <a:off x="3973356" y="1124744"/>
            <a:ext cx="1377066" cy="5760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董事長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3779912" y="2238870"/>
            <a:ext cx="1800200" cy="63878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民機事業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</a:t>
            </a:r>
          </a:p>
        </p:txBody>
      </p:sp>
      <p:sp>
        <p:nvSpPr>
          <p:cNvPr id="38" name="圓角矩形 37"/>
          <p:cNvSpPr/>
          <p:nvPr/>
        </p:nvSpPr>
        <p:spPr>
          <a:xfrm>
            <a:off x="6366106" y="2238870"/>
            <a:ext cx="2144790" cy="63878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直昇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事業部</a:t>
            </a: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4644008" y="1691841"/>
            <a:ext cx="0" cy="182343"/>
          </a:xfrm>
          <a:prstGeom prst="straightConnector1">
            <a:avLst/>
          </a:prstGeom>
          <a:ln w="381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endCxn id="11" idx="1"/>
          </p:cNvCxnSpPr>
          <p:nvPr/>
        </p:nvCxnSpPr>
        <p:spPr>
          <a:xfrm>
            <a:off x="971150" y="3885762"/>
            <a:ext cx="43249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>
            <a:off x="971150" y="4893874"/>
            <a:ext cx="43249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971150" y="5836894"/>
            <a:ext cx="43249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7" name="直線單箭頭接點 11266"/>
          <p:cNvCxnSpPr/>
          <p:nvPr/>
        </p:nvCxnSpPr>
        <p:spPr>
          <a:xfrm>
            <a:off x="1835696" y="1869538"/>
            <a:ext cx="0" cy="36004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/>
          <p:nvPr/>
        </p:nvCxnSpPr>
        <p:spPr>
          <a:xfrm>
            <a:off x="7438502" y="1874184"/>
            <a:ext cx="0" cy="355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肘形接點 82"/>
          <p:cNvCxnSpPr>
            <a:stCxn id="38" idx="2"/>
          </p:cNvCxnSpPr>
          <p:nvPr/>
        </p:nvCxnSpPr>
        <p:spPr>
          <a:xfrm rot="5400000">
            <a:off x="5915015" y="3406394"/>
            <a:ext cx="2052230" cy="994743"/>
          </a:xfrm>
          <a:prstGeom prst="bentConnector3">
            <a:avLst>
              <a:gd name="adj1" fmla="val 14475"/>
            </a:avLst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6443758" y="3874880"/>
            <a:ext cx="43249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圓角矩形 85"/>
          <p:cNvSpPr/>
          <p:nvPr/>
        </p:nvSpPr>
        <p:spPr>
          <a:xfrm>
            <a:off x="3851920" y="3506602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定翼機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維修廠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6" name="直線單箭頭接點 95"/>
          <p:cNvCxnSpPr/>
          <p:nvPr/>
        </p:nvCxnSpPr>
        <p:spPr>
          <a:xfrm>
            <a:off x="4644008" y="2877650"/>
            <a:ext cx="0" cy="628952"/>
          </a:xfrm>
          <a:prstGeom prst="straightConnector1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圓角矩形 97"/>
          <p:cNvSpPr/>
          <p:nvPr/>
        </p:nvSpPr>
        <p:spPr>
          <a:xfrm>
            <a:off x="6804248" y="3525722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直昇機廠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" name="圓角矩形 103"/>
          <p:cNvSpPr/>
          <p:nvPr/>
        </p:nvSpPr>
        <p:spPr>
          <a:xfrm>
            <a:off x="6732240" y="4533834"/>
            <a:ext cx="1830591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發動機及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附件維修廠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7" name="直線接點 106"/>
          <p:cNvCxnSpPr>
            <a:endCxn id="104" idx="1"/>
          </p:cNvCxnSpPr>
          <p:nvPr/>
        </p:nvCxnSpPr>
        <p:spPr>
          <a:xfrm flipV="1">
            <a:off x="6443758" y="4929878"/>
            <a:ext cx="288482" cy="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接點 121"/>
          <p:cNvCxnSpPr/>
          <p:nvPr/>
        </p:nvCxnSpPr>
        <p:spPr>
          <a:xfrm>
            <a:off x="4612640" y="1869538"/>
            <a:ext cx="28396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單箭頭接點 104"/>
          <p:cNvCxnSpPr/>
          <p:nvPr/>
        </p:nvCxnSpPr>
        <p:spPr>
          <a:xfrm>
            <a:off x="4644008" y="1874184"/>
            <a:ext cx="0" cy="3646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1823526" y="1869538"/>
            <a:ext cx="282048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 txBox="1">
            <a:spLocks/>
          </p:cNvSpPr>
          <p:nvPr/>
        </p:nvSpPr>
        <p:spPr>
          <a:xfrm>
            <a:off x="511175" y="-88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0" hangingPunct="0">
              <a:lnSpc>
                <a:spcPts val="6000"/>
              </a:lnSpc>
              <a:defRPr/>
            </a:pPr>
            <a:r>
              <a:rPr lang="en-US" altLang="zh-TW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營運概況</a:t>
            </a:r>
            <a:endParaRPr lang="zh-TW" altLang="en-US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60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11175" y="1916832"/>
            <a:ext cx="8229600" cy="2664296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sz="72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軍機事業部</a:t>
            </a:r>
            <a:endParaRPr kumimoji="1" lang="en-US" altLang="zh-TW" sz="72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7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827584" y="1268760"/>
            <a:ext cx="74888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hangingPunct="0">
              <a:lnSpc>
                <a:spcPct val="150000"/>
              </a:lnSpc>
              <a:buClr>
                <a:srgbClr val="FF0000"/>
              </a:buClr>
            </a:pPr>
            <a:r>
              <a:rPr lang="zh-TW" altLang="en-US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為利管理「空軍第二後勤指揮部軍工廠委託民營案</a:t>
            </a:r>
            <a:r>
              <a:rPr lang="en-US" altLang="zh-TW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簡稱</a:t>
            </a:r>
            <a:r>
              <a:rPr lang="zh-TW" altLang="zh-TW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二指部</a:t>
            </a:r>
            <a:r>
              <a:rPr lang="en-US" altLang="zh-TW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GOCO</a:t>
            </a:r>
            <a:r>
              <a:rPr lang="zh-TW" altLang="zh-TW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案</a:t>
            </a:r>
            <a:r>
              <a:rPr lang="en-US" altLang="zh-TW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」及「松山基地指揮部修補隊委託民間經營案</a:t>
            </a:r>
            <a:r>
              <a:rPr lang="en-US" altLang="zh-TW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簡稱松案</a:t>
            </a:r>
            <a:r>
              <a:rPr lang="en-US" altLang="zh-TW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3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」，成立軍機事業部，分為台北松山廠、台中附件廠及屏東飛修廠等三廠。</a:t>
            </a:r>
            <a:endParaRPr lang="en-US" altLang="zh-TW" sz="32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511175" y="620688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zh-TW" altLang="en-US" sz="48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467544" y="3680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軍機</a:t>
            </a: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事業部介紹</a:t>
            </a:r>
          </a:p>
        </p:txBody>
      </p:sp>
    </p:spTree>
    <p:extLst>
      <p:ext uri="{BB962C8B-B14F-4D97-AF65-F5344CB8AC3E}">
        <p14:creationId xmlns:p14="http://schemas.microsoft.com/office/powerpoint/2010/main" val="3976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/>
          </p:cNvSpPr>
          <p:nvPr/>
        </p:nvSpPr>
        <p:spPr>
          <a:xfrm>
            <a:off x="467544" y="0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軍機商維案工作範圍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49682"/>
              </p:ext>
            </p:extLst>
          </p:nvPr>
        </p:nvGraphicFramePr>
        <p:xfrm>
          <a:off x="755576" y="1052736"/>
          <a:ext cx="7487070" cy="49685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2169"/>
                <a:gridCol w="2867767"/>
                <a:gridCol w="3107134"/>
              </a:tblGrid>
              <a:tr h="4160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類別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松案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二案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72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類型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機隊委商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軍工廠民營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289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契約期程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107/01/01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endParaRPr lang="en-US" altLang="zh-TW" sz="2000" b="1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110/12/31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107/01/01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endParaRPr lang="en-US" altLang="zh-TW" sz="2000" b="1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111/12/31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690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年限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289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契約金額</a:t>
                      </a:r>
                      <a:endParaRPr lang="en-US" altLang="zh-TW" sz="2000" b="1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新台幣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8,962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6,711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133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億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6,158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5,031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3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執行階層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I/D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  <a:r>
                        <a:rPr lang="en-US" altLang="zh-TW" sz="2000" b="1" baseline="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Level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53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執行單位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松山廠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台中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附件廠</a:t>
                      </a:r>
                      <a:endParaRPr lang="en-US" altLang="zh-TW" sz="2000" b="1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屏東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飛修廠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289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執行項目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機隊管理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修理</a:t>
                      </a:r>
                      <a:endParaRPr lang="en-US" altLang="zh-TW" sz="2000" b="1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物料採購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附件修理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飛機大檢</a:t>
                      </a:r>
                      <a:endParaRPr lang="en-US" altLang="zh-TW" sz="2000" b="1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物料採購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8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p.ps123.net/china/UploadFile/201411/20141128070216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82320" y="913424"/>
            <a:ext cx="4153976" cy="589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4"/>
          <p:cNvSpPr txBox="1">
            <a:spLocks/>
          </p:cNvSpPr>
          <p:nvPr/>
        </p:nvSpPr>
        <p:spPr>
          <a:xfrm>
            <a:off x="515353" y="-4087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廠區介紹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475656" y="2492896"/>
            <a:ext cx="25202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lnSpc>
                <a:spcPts val="4000"/>
              </a:lnSpc>
              <a:buClr>
                <a:srgbClr val="FF0000"/>
              </a:buClr>
            </a:pP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台中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附件廠</a:t>
            </a:r>
            <a:endParaRPr lang="en-US" altLang="zh-TW" sz="32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23728" y="1196752"/>
            <a:ext cx="25202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lnSpc>
                <a:spcPts val="4000"/>
              </a:lnSpc>
              <a:buClr>
                <a:srgbClr val="FF0000"/>
              </a:buClr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台北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松山廠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59632" y="5013176"/>
            <a:ext cx="25202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lnSpc>
                <a:spcPts val="4000"/>
              </a:lnSpc>
              <a:buClr>
                <a:srgbClr val="FF0000"/>
              </a:buClr>
            </a:pPr>
            <a:r>
              <a:rPr lang="zh-TW" altLang="en-US" sz="32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屏東</a:t>
            </a:r>
            <a:r>
              <a:rPr lang="en-US" altLang="zh-TW" sz="32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飛修廠</a:t>
            </a:r>
            <a:endParaRPr lang="en-US" altLang="zh-TW" sz="3200" b="1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6028212" y="1171497"/>
            <a:ext cx="229879" cy="25200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</a:bodyPr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4860032" y="2636912"/>
            <a:ext cx="229879" cy="252000"/>
          </a:xfrm>
          <a:prstGeom prst="downArrow">
            <a:avLst/>
          </a:prstGeom>
          <a:solidFill>
            <a:srgbClr val="0000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20"/>
          <p:cNvSpPr/>
          <p:nvPr/>
        </p:nvSpPr>
        <p:spPr>
          <a:xfrm>
            <a:off x="4630153" y="4977200"/>
            <a:ext cx="229879" cy="252000"/>
          </a:xfrm>
          <a:prstGeom prst="downArrow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4427984" y="4653136"/>
            <a:ext cx="268584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7113824" y="4365104"/>
            <a:ext cx="19226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lnSpc>
                <a:spcPts val="4000"/>
              </a:lnSpc>
              <a:buClr>
                <a:srgbClr val="FF0000"/>
              </a:buClr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亞航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4247984" y="4554669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下箭號 22"/>
          <p:cNvSpPr/>
          <p:nvPr/>
        </p:nvSpPr>
        <p:spPr>
          <a:xfrm>
            <a:off x="4217876" y="4300469"/>
            <a:ext cx="229879" cy="252000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/>
          </p:cNvSpPr>
          <p:nvPr/>
        </p:nvSpPr>
        <p:spPr>
          <a:xfrm>
            <a:off x="467544" y="-88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松山廠介紹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908720"/>
            <a:ext cx="82593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latinLnBrk="1" hangingPunct="0">
              <a:lnSpc>
                <a:spcPts val="4200"/>
              </a:lnSpc>
              <a:buClr>
                <a:srgbClr val="FF0000"/>
              </a:buClr>
            </a:pP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台北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松山廠</a:t>
            </a:r>
            <a:endParaRPr lang="en-US" altLang="zh-TW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1" indent="-457200" algn="just" latinLnBrk="1" hangingPunct="0">
              <a:lnSpc>
                <a:spcPts val="42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依「松案」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契約規定執行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空軍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FK-50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型機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行政專機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架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BH-1900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型機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架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行政專機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架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查核機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架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機隊管理</a:t>
            </a:r>
            <a:r>
              <a:rPr lang="en-US" altLang="zh-TW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維護及物料供補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8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463775" y="4293096"/>
            <a:ext cx="2183248" cy="1219902"/>
            <a:chOff x="5573863" y="4653136"/>
            <a:chExt cx="2094481" cy="1007077"/>
          </a:xfrm>
        </p:grpSpPr>
        <p:pic>
          <p:nvPicPr>
            <p:cNvPr id="12" name="Picture 14" descr="相關圖片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573863" y="4725144"/>
              <a:ext cx="2016000" cy="9350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6178833" y="4653136"/>
              <a:ext cx="148951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BH-1900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980231" y="4324536"/>
            <a:ext cx="2108052" cy="1180392"/>
            <a:chOff x="6496396" y="3562733"/>
            <a:chExt cx="2108052" cy="1180392"/>
          </a:xfrm>
        </p:grpSpPr>
        <p:pic>
          <p:nvPicPr>
            <p:cNvPr id="23" name="Picture 10" descr="相關圖片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96396" y="3606409"/>
              <a:ext cx="2101441" cy="11367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7509647" y="3562733"/>
              <a:ext cx="1094801" cy="5592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FK-50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6020791" y="4370516"/>
            <a:ext cx="2151609" cy="1136716"/>
            <a:chOff x="4292599" y="3606409"/>
            <a:chExt cx="2151609" cy="1136716"/>
          </a:xfrm>
        </p:grpSpPr>
        <p:pic>
          <p:nvPicPr>
            <p:cNvPr id="1026" name="Picture 2" descr="「1900 查核機」的圖片搜尋結果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92599" y="3606409"/>
              <a:ext cx="2108052" cy="11367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矩形 26"/>
            <p:cNvSpPr/>
            <p:nvPr/>
          </p:nvSpPr>
          <p:spPr>
            <a:xfrm>
              <a:off x="4783176" y="3615407"/>
              <a:ext cx="166103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EBH-1900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251520" y="3429000"/>
            <a:ext cx="82593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457200" algn="just" latinLnBrk="1" hangingPunct="0">
              <a:lnSpc>
                <a:spcPts val="42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履約</a:t>
            </a: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標</a:t>
            </a:r>
            <a:r>
              <a:rPr lang="zh-TW" altLang="en-US" sz="28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的為三型機</a:t>
            </a: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月妥善</a:t>
            </a:r>
            <a:r>
              <a:rPr lang="zh-TW" altLang="en-US" sz="28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率</a:t>
            </a:r>
            <a:endParaRPr lang="en-US" altLang="zh-TW" sz="2800" b="1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4299576" y="5877805"/>
            <a:ext cx="3509343" cy="35950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C0F71DB-BCC4-4D4A-A405-AFE6741751C1}" type="slidenum">
              <a:rPr lang="zh-TW" altLang="en-US" smtClean="0"/>
              <a:pPr/>
              <a:t>16</a:t>
            </a:fld>
            <a:endParaRPr lang="en-US" altLang="zh-TW" dirty="0" smtClean="0"/>
          </a:p>
        </p:txBody>
      </p:sp>
      <p:sp>
        <p:nvSpPr>
          <p:cNvPr id="14" name="Rectangle 4"/>
          <p:cNvSpPr txBox="1">
            <a:spLocks/>
          </p:cNvSpPr>
          <p:nvPr/>
        </p:nvSpPr>
        <p:spPr>
          <a:xfrm>
            <a:off x="467544" y="44624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附件廠介紹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19" y="836712"/>
            <a:ext cx="8786777" cy="127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latinLnBrk="1" hangingPunct="0">
              <a:lnSpc>
                <a:spcPts val="5000"/>
              </a:lnSpc>
              <a:spcAft>
                <a:spcPts val="1200"/>
              </a:spcAft>
              <a:buClr>
                <a:srgbClr val="FF0000"/>
              </a:buClr>
            </a:pP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台中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附件</a:t>
            </a:r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廠</a:t>
            </a:r>
            <a:endParaRPr lang="en-US" altLang="zh-TW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 indent="-457200" algn="just" eaLnBrk="0" latinLnBrk="1" hangingPunct="0">
              <a:lnSpc>
                <a:spcPts val="4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承接空軍         型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飛機及附件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能量</a:t>
            </a:r>
            <a:endParaRPr lang="en-US" altLang="zh-TW" sz="28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45604" y="2364306"/>
            <a:ext cx="2181777" cy="1169679"/>
            <a:chOff x="966762" y="1455167"/>
            <a:chExt cx="2093070" cy="965617"/>
          </a:xfrm>
        </p:grpSpPr>
        <p:pic>
          <p:nvPicPr>
            <p:cNvPr id="3" name="Picture 2" descr="「C-130」的圖片搜尋結果"/>
            <p:cNvPicPr>
              <a:picLocks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6762" y="1484784"/>
              <a:ext cx="2016000" cy="93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987102" y="1455167"/>
              <a:ext cx="10727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C-130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22657" y="3688285"/>
            <a:ext cx="2106718" cy="1169679"/>
            <a:chOff x="966762" y="2535287"/>
            <a:chExt cx="2021062" cy="965617"/>
          </a:xfrm>
        </p:grpSpPr>
        <p:pic>
          <p:nvPicPr>
            <p:cNvPr id="1030" name="Picture 6" descr="「P-3C」的圖片搜尋結果"/>
            <p:cNvPicPr>
              <a:picLocks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966762" y="2564904"/>
              <a:ext cx="2016000" cy="93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2088219" y="2535287"/>
              <a:ext cx="89960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P-3C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07504" y="5054844"/>
            <a:ext cx="2129527" cy="1169806"/>
            <a:chOff x="966764" y="3615407"/>
            <a:chExt cx="2042944" cy="965721"/>
          </a:xfrm>
        </p:grpSpPr>
        <p:pic>
          <p:nvPicPr>
            <p:cNvPr id="1026" name="Picture 2" descr="「e2-k」的圖片搜尋結果"/>
            <p:cNvPicPr>
              <a:picLocks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6764" y="3645128"/>
              <a:ext cx="2021062" cy="93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2137354" y="3615407"/>
              <a:ext cx="87235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E2-K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716016" y="5003964"/>
            <a:ext cx="2183248" cy="1219902"/>
            <a:chOff x="5573863" y="4653136"/>
            <a:chExt cx="2094481" cy="1007077"/>
          </a:xfrm>
        </p:grpSpPr>
        <p:pic>
          <p:nvPicPr>
            <p:cNvPr id="1038" name="Picture 14" descr="相關圖片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573863" y="4725144"/>
              <a:ext cx="2016000" cy="9350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6178833" y="4653136"/>
              <a:ext cx="148951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BH-1900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954973" y="3568864"/>
            <a:ext cx="2225539" cy="1221029"/>
            <a:chOff x="3203848" y="1412776"/>
            <a:chExt cx="2135052" cy="1008008"/>
          </a:xfrm>
        </p:grpSpPr>
        <p:pic>
          <p:nvPicPr>
            <p:cNvPr id="1044" name="Picture 20" descr="「幻象2000」的圖片搜尋結果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203848" y="1483191"/>
              <a:ext cx="2016001" cy="9375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863815" y="1412776"/>
              <a:ext cx="1475085" cy="38112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M2000-5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407764" y="2354498"/>
            <a:ext cx="2101441" cy="1169679"/>
            <a:chOff x="3207669" y="2535287"/>
            <a:chExt cx="2016000" cy="965617"/>
          </a:xfrm>
        </p:grpSpPr>
        <p:pic>
          <p:nvPicPr>
            <p:cNvPr id="2052" name="Picture 4" descr="「T-34C」的圖片搜尋結果"/>
            <p:cNvPicPr>
              <a:picLocks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7669" y="2564904"/>
              <a:ext cx="2016000" cy="93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4139952" y="2535287"/>
              <a:ext cx="107112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</a:t>
              </a:r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-34C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400632" y="3663343"/>
            <a:ext cx="2108052" cy="1180392"/>
            <a:chOff x="4480693" y="4077072"/>
            <a:chExt cx="2022342" cy="974461"/>
          </a:xfrm>
        </p:grpSpPr>
        <p:pic>
          <p:nvPicPr>
            <p:cNvPr id="1034" name="Picture 10" descr="相關圖片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80693" y="4113128"/>
              <a:ext cx="2016000" cy="93840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5452747" y="4077072"/>
              <a:ext cx="105028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FK-50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2386360" y="5037034"/>
            <a:ext cx="2121277" cy="1169679"/>
            <a:chOff x="3200895" y="4695527"/>
            <a:chExt cx="2035030" cy="965617"/>
          </a:xfrm>
        </p:grpSpPr>
        <p:pic>
          <p:nvPicPr>
            <p:cNvPr id="1042" name="Picture 18" descr="「F-5F」的圖片搜尋結果"/>
            <p:cNvPicPr>
              <a:picLocks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0895" y="4725144"/>
              <a:ext cx="2016001" cy="93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4094266" y="4695527"/>
              <a:ext cx="114165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F-5E/F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6948264" y="2336947"/>
            <a:ext cx="2101441" cy="1169679"/>
            <a:chOff x="6948264" y="2763377"/>
            <a:chExt cx="2101441" cy="1169679"/>
          </a:xfrm>
        </p:grpSpPr>
        <p:pic>
          <p:nvPicPr>
            <p:cNvPr id="1028" name="Picture 4" descr="「F-16 台灣」的圖片搜尋結果"/>
            <p:cNvPicPr>
              <a:picLocks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8264" y="2799253"/>
              <a:ext cx="2101441" cy="11338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8152363" y="2763377"/>
              <a:ext cx="885934" cy="5592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F-16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722489" y="2354498"/>
            <a:ext cx="2101441" cy="1161550"/>
            <a:chOff x="5591282" y="2535287"/>
            <a:chExt cx="2016000" cy="958905"/>
          </a:xfrm>
        </p:grpSpPr>
        <p:pic>
          <p:nvPicPr>
            <p:cNvPr id="2054" name="Picture 6" descr="「IDF」的圖片搜尋結果"/>
            <p:cNvPicPr>
              <a:picLocks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91282" y="2558192"/>
              <a:ext cx="2016000" cy="93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矩形 35"/>
            <p:cNvSpPr/>
            <p:nvPr/>
          </p:nvSpPr>
          <p:spPr>
            <a:xfrm>
              <a:off x="6913136" y="2535287"/>
              <a:ext cx="68320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IDF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727055" y="3650642"/>
            <a:ext cx="2171741" cy="1132596"/>
            <a:chOff x="5573862" y="3642723"/>
            <a:chExt cx="2083442" cy="935003"/>
          </a:xfrm>
        </p:grpSpPr>
        <p:pic>
          <p:nvPicPr>
            <p:cNvPr id="1040" name="Picture 16" descr="「AT-3」的圖片搜尋結果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73862" y="3642723"/>
              <a:ext cx="2016001" cy="9350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矩形 36"/>
            <p:cNvSpPr/>
            <p:nvPr/>
          </p:nvSpPr>
          <p:spPr>
            <a:xfrm>
              <a:off x="6778409" y="3645024"/>
              <a:ext cx="87889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AT-3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267195" y="1485113"/>
            <a:ext cx="7970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</a:t>
            </a:r>
            <a:endParaRPr lang="zh-TW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6948264" y="5066063"/>
            <a:ext cx="2101442" cy="1141258"/>
            <a:chOff x="6948264" y="5492493"/>
            <a:chExt cx="2101442" cy="1141258"/>
          </a:xfrm>
        </p:grpSpPr>
        <p:pic>
          <p:nvPicPr>
            <p:cNvPr id="15" name="Picture 2" descr="「S2-T」的圖片搜尋結果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8264" y="5517619"/>
              <a:ext cx="2101442" cy="1116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矩形 47"/>
            <p:cNvSpPr/>
            <p:nvPr/>
          </p:nvSpPr>
          <p:spPr>
            <a:xfrm>
              <a:off x="8171885" y="5492493"/>
              <a:ext cx="86113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S2-T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9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/>
          </p:cNvSpPr>
          <p:nvPr/>
        </p:nvSpPr>
        <p:spPr>
          <a:xfrm>
            <a:off x="467544" y="44624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附件廠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5072" y="1124744"/>
            <a:ext cx="82593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latinLnBrk="1" hangingPunct="0">
              <a:lnSpc>
                <a:spcPts val="4200"/>
              </a:lnSpc>
              <a:buClr>
                <a:srgbClr val="FF0000"/>
              </a:buClr>
            </a:pPr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台中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附件廠</a:t>
            </a:r>
            <a:endParaRPr lang="en-US" altLang="zh-TW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 indent="-457200" algn="just" latinLnBrk="1" hangingPunct="0">
              <a:lnSpc>
                <a:spcPts val="42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依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「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二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案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契約規定執行移轉能量計畫性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(MRS)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及非計畫性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非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MRS)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飛機附件修理。</a:t>
            </a:r>
            <a:endParaRPr lang="en-US" altLang="zh-TW" sz="28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 indent="-457200" algn="just" latinLnBrk="1" hangingPunct="0">
              <a:lnSpc>
                <a:spcPts val="42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履約標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的</a:t>
            </a:r>
            <a:endParaRPr lang="en-US" altLang="zh-TW" sz="28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976313" lvl="1" indent="-457200" algn="just" latinLnBrk="1" hangingPunct="0">
              <a:lnSpc>
                <a:spcPts val="42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MRS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：依年度核定之計修量分配每季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月修妥出廠數量計算。</a:t>
            </a:r>
            <a:endParaRPr lang="en-US" altLang="zh-TW" sz="28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976313" lvl="1" indent="-457200" algn="just" latinLnBrk="1" hangingPunct="0">
              <a:lnSpc>
                <a:spcPts val="42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非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MRS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：依個別工委單內雙方議定之各附件修理期程核算。</a:t>
            </a:r>
            <a:endParaRPr lang="en-US" altLang="zh-TW" sz="28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893910"/>
            <a:ext cx="2952328" cy="73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eaLnBrk="0" latinLnBrk="1" hangingPunct="0">
              <a:lnSpc>
                <a:spcPts val="5000"/>
              </a:lnSpc>
              <a:spcAft>
                <a:spcPts val="1200"/>
              </a:spcAft>
              <a:buClr>
                <a:srgbClr val="FF0000"/>
              </a:buClr>
            </a:pPr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屏東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飛修廠</a:t>
            </a:r>
            <a:endParaRPr lang="en-US" altLang="zh-TW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79512" y="2286680"/>
            <a:ext cx="2181777" cy="1169679"/>
            <a:chOff x="966762" y="1455167"/>
            <a:chExt cx="2093070" cy="965617"/>
          </a:xfrm>
        </p:grpSpPr>
        <p:pic>
          <p:nvPicPr>
            <p:cNvPr id="3" name="Picture 2" descr="「C-130」的圖片搜尋結果"/>
            <p:cNvPicPr>
              <a:picLocks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6762" y="1484784"/>
              <a:ext cx="2016000" cy="93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987102" y="1455167"/>
              <a:ext cx="107273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C-130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644008" y="2294746"/>
            <a:ext cx="2129527" cy="1169806"/>
            <a:chOff x="966764" y="3615407"/>
            <a:chExt cx="2042944" cy="965721"/>
          </a:xfrm>
        </p:grpSpPr>
        <p:pic>
          <p:nvPicPr>
            <p:cNvPr id="1026" name="Picture 2" descr="「e2-k」的圖片搜尋結果"/>
            <p:cNvPicPr>
              <a:picLocks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6764" y="3645128"/>
              <a:ext cx="2021062" cy="93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2137354" y="3615407"/>
              <a:ext cx="87235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E2-K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411760" y="2276872"/>
            <a:ext cx="2101441" cy="1169679"/>
            <a:chOff x="3207669" y="2535287"/>
            <a:chExt cx="2016000" cy="965617"/>
          </a:xfrm>
        </p:grpSpPr>
        <p:pic>
          <p:nvPicPr>
            <p:cNvPr id="2052" name="Picture 4" descr="「T-34C」的圖片搜尋結果"/>
            <p:cNvPicPr>
              <a:picLocks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7669" y="2564904"/>
              <a:ext cx="2016000" cy="93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4139952" y="2535287"/>
              <a:ext cx="107112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</a:t>
              </a:r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-34C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53847" y="3643097"/>
            <a:ext cx="2152769" cy="1186822"/>
            <a:chOff x="86656" y="4523186"/>
            <a:chExt cx="2152769" cy="1186822"/>
          </a:xfrm>
        </p:grpSpPr>
        <p:pic>
          <p:nvPicPr>
            <p:cNvPr id="15" name="Picture 2" descr="「500 MD 台灣」的圖片搜尋結果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6656" y="4576204"/>
              <a:ext cx="2101441" cy="1133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矩形 47"/>
            <p:cNvSpPr/>
            <p:nvPr/>
          </p:nvSpPr>
          <p:spPr>
            <a:xfrm>
              <a:off x="830065" y="4523186"/>
              <a:ext cx="140936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500-MD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04076" y="5020518"/>
            <a:ext cx="2106718" cy="1144430"/>
            <a:chOff x="5868144" y="5127575"/>
            <a:chExt cx="2106718" cy="1144430"/>
          </a:xfrm>
        </p:grpSpPr>
        <p:pic>
          <p:nvPicPr>
            <p:cNvPr id="9" name="Picture 2" descr="http://www.taiwanairpower.org/af/s70c/7010.jpg"/>
            <p:cNvPicPr>
              <a:picLocks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5868144" y="5148010"/>
              <a:ext cx="2106718" cy="11239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7092280" y="5127575"/>
              <a:ext cx="86273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S-70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251520" y="1628800"/>
            <a:ext cx="8188304" cy="68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457200" algn="just" eaLnBrk="0" latinLnBrk="1" hangingPunct="0">
              <a:lnSpc>
                <a:spcPts val="4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執行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C-130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等型機大檢工作</a:t>
            </a:r>
            <a:endParaRPr lang="en-US" altLang="zh-TW" sz="28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6863046" y="2283345"/>
            <a:ext cx="2101442" cy="1141258"/>
            <a:chOff x="6948264" y="5492493"/>
            <a:chExt cx="2101442" cy="1141258"/>
          </a:xfrm>
        </p:grpSpPr>
        <p:pic>
          <p:nvPicPr>
            <p:cNvPr id="33" name="Picture 2" descr="「S2-T」的圖片搜尋結果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8264" y="5517619"/>
              <a:ext cx="2101442" cy="1116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8171885" y="5492493"/>
              <a:ext cx="86113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TW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S2-T</a:t>
              </a:r>
              <a:endParaRPr lang="zh-TW" alt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6" name="Picture 4" descr="http://forum.xmart.tw/forumimg/4182r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91" b="99734" l="0" r="100000">
                        <a14:backgroundMark x1="489" y1="22340" x2="0" y2="26064"/>
                        <a14:backgroundMark x1="67449" y1="66489" x2="67449" y2="6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4142891"/>
            <a:ext cx="5277858" cy="19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4785899" y="3763476"/>
            <a:ext cx="18229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P-3C</a:t>
            </a:r>
            <a:r>
              <a:rPr lang="zh-TW" alt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反潛機</a:t>
            </a:r>
            <a:endParaRPr lang="zh-TW" alt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Rectangle 4"/>
          <p:cNvSpPr txBox="1">
            <a:spLocks/>
          </p:cNvSpPr>
          <p:nvPr/>
        </p:nvSpPr>
        <p:spPr>
          <a:xfrm>
            <a:off x="467544" y="44624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飛修廠</a:t>
            </a:r>
          </a:p>
        </p:txBody>
      </p:sp>
    </p:spTree>
    <p:extLst>
      <p:ext uri="{BB962C8B-B14F-4D97-AF65-F5344CB8AC3E}">
        <p14:creationId xmlns:p14="http://schemas.microsoft.com/office/powerpoint/2010/main" val="21527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5072" y="1052736"/>
            <a:ext cx="8259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 hangingPunct="0">
              <a:lnSpc>
                <a:spcPts val="4000"/>
              </a:lnSpc>
              <a:spcAft>
                <a:spcPts val="1200"/>
              </a:spcAft>
              <a:buClr>
                <a:srgbClr val="FF0000"/>
              </a:buClr>
            </a:pPr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屏東</a:t>
            </a: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飛修廠</a:t>
            </a:r>
            <a:endParaRPr lang="en-US" altLang="zh-TW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 indent="-457200" algn="just" hangingPunct="0">
              <a:lnSpc>
                <a:spcPts val="4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第三方</a:t>
            </a:r>
            <a:r>
              <a:rPr lang="zh-TW" altLang="en-US" sz="2800" b="1" dirty="0" smtClean="0">
                <a:solidFill>
                  <a:srgbClr val="00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營運</a:t>
            </a:r>
            <a:r>
              <a:rPr lang="en-US" altLang="zh-TW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-</a:t>
            </a:r>
            <a:r>
              <a:rPr lang="zh-TW" altLang="en-US" sz="2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未來規劃</a:t>
            </a:r>
            <a:endParaRPr lang="en-US" altLang="zh-TW" sz="28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444500" lvl="1" algn="just" hangingPunct="0">
              <a:lnSpc>
                <a:spcPts val="4000"/>
              </a:lnSpc>
              <a:buClr>
                <a:srgbClr val="FF0000"/>
              </a:buClr>
            </a:pP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除每年維持移轉能量，執行軍方委託之飛機大檢工作外，另將運用移轉廠房及機具設備，積極爭取東南亞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東北亞地區使用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B737-800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及</a:t>
            </a:r>
            <a:r>
              <a:rPr lang="en-US" altLang="zh-TW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A320</a:t>
            </a:r>
            <a:r>
              <a:rPr lang="zh-TW" altLang="en-US" sz="28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客機之航空公司，將飛機交本廠區執行檢修工作。</a:t>
            </a:r>
            <a:endParaRPr lang="en-US" altLang="zh-TW" sz="2800" b="1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2060" name="Picture 12" descr="「A320 亞洲」的圖片搜尋結果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551687" y="4205394"/>
            <a:ext cx="4548705" cy="194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/>
          </p:cNvSpPr>
          <p:nvPr/>
        </p:nvSpPr>
        <p:spPr>
          <a:xfrm>
            <a:off x="467544" y="44624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飛修廠</a:t>
            </a:r>
          </a:p>
        </p:txBody>
      </p:sp>
    </p:spTree>
    <p:extLst>
      <p:ext uri="{BB962C8B-B14F-4D97-AF65-F5344CB8AC3E}">
        <p14:creationId xmlns:p14="http://schemas.microsoft.com/office/powerpoint/2010/main" val="9306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512618712"/>
              </p:ext>
            </p:extLst>
          </p:nvPr>
        </p:nvGraphicFramePr>
        <p:xfrm>
          <a:off x="2123728" y="1124744"/>
          <a:ext cx="52565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kumimoji="0" lang="zh-TW" altLang="en-US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67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11175" y="1916832"/>
            <a:ext cx="8229600" cy="2664296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sz="7200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民機</a:t>
            </a:r>
            <a:r>
              <a:rPr kumimoji="1" lang="zh-TW" altLang="en-US" sz="72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事業部</a:t>
            </a:r>
            <a:endParaRPr kumimoji="1" lang="en-US" altLang="zh-TW" sz="72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10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/>
          </p:cNvSpPr>
          <p:nvPr/>
        </p:nvSpPr>
        <p:spPr>
          <a:xfrm>
            <a:off x="467544" y="44624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民機事業部介紹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8288" y="980728"/>
            <a:ext cx="82593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3175" algn="just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民機事業</a:t>
            </a:r>
            <a:r>
              <a:rPr lang="zh-TW" altLang="en-US" sz="28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部是以</a:t>
            </a: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波音</a:t>
            </a:r>
            <a:r>
              <a:rPr lang="en-US" altLang="zh-TW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B737</a:t>
            </a: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及空客</a:t>
            </a:r>
            <a:r>
              <a:rPr lang="en-US" altLang="zh-TW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A320</a:t>
            </a: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系列單走道窄體客機為主體營運目標之專業維修廠</a:t>
            </a:r>
            <a:r>
              <a:rPr lang="zh-TW" altLang="en-US" sz="28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，本著</a:t>
            </a: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「維持既有客戶」、「開發新客群」策略訂定短、中、長期計畫拓展能量，爭取新客戶及機隊進廠。</a:t>
            </a:r>
          </a:p>
          <a:p>
            <a:pPr marL="0" lvl="1" indent="3175" algn="just">
              <a:lnSpc>
                <a:spcPct val="150000"/>
              </a:lnSpc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近年來並運用本事業部專業之獨立性、具有競爭力之維修周期、客製化服務與管理等優勢，配合政府</a:t>
            </a:r>
            <a:r>
              <a:rPr lang="en-US" altLang="zh-TW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『</a:t>
            </a: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南向</a:t>
            </a:r>
            <a:r>
              <a:rPr lang="en-US" altLang="zh-TW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』</a:t>
            </a: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政策，落實各項業務發展規畫，以期成為專業飛機</a:t>
            </a:r>
            <a:r>
              <a:rPr lang="en-US" altLang="zh-TW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MRO</a:t>
            </a:r>
            <a:r>
              <a:rPr lang="zh-TW" altLang="en-US" sz="28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維修中心。</a:t>
            </a:r>
          </a:p>
          <a:p>
            <a:pPr marL="355600" lvl="1" indent="3175" algn="just">
              <a:buFont typeface="Wingdings" pitchFamily="2" charset="2"/>
              <a:buNone/>
            </a:pPr>
            <a:endParaRPr lang="zh-TW" altLang="zh-TW" sz="3200" dirty="0"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p.ps123.net/china/UploadFile/201411/20141128070216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9624" y="951012"/>
            <a:ext cx="3721928" cy="52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4"/>
          <p:cNvSpPr txBox="1">
            <a:spLocks/>
          </p:cNvSpPr>
          <p:nvPr/>
        </p:nvSpPr>
        <p:spPr>
          <a:xfrm>
            <a:off x="446856" y="44624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民機廠區</a:t>
            </a:r>
          </a:p>
        </p:txBody>
      </p:sp>
      <p:cxnSp>
        <p:nvCxnSpPr>
          <p:cNvPr id="11" name="直線接點 10"/>
          <p:cNvCxnSpPr>
            <a:endCxn id="36" idx="1"/>
          </p:cNvCxnSpPr>
          <p:nvPr/>
        </p:nvCxnSpPr>
        <p:spPr>
          <a:xfrm>
            <a:off x="4139952" y="1628800"/>
            <a:ext cx="1826440" cy="246386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 35"/>
          <p:cNvSpPr/>
          <p:nvPr/>
        </p:nvSpPr>
        <p:spPr>
          <a:xfrm>
            <a:off x="5940032" y="4066308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0" name="Picture 7" descr="H-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56" y="2755528"/>
            <a:ext cx="2628000" cy="148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文字方塊 36"/>
          <p:cNvSpPr txBox="1"/>
          <p:nvPr/>
        </p:nvSpPr>
        <p:spPr>
          <a:xfrm>
            <a:off x="827584" y="551723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定翼機維修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5" descr="P42522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781" y="989036"/>
            <a:ext cx="3192963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4540944" y="2650998"/>
            <a:ext cx="1075468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1" algn="just">
              <a:lnSpc>
                <a:spcPts val="4000"/>
              </a:lnSpc>
              <a:buClr>
                <a:srgbClr val="FF0000"/>
              </a:buClr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台南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42" name="Picture 6" descr="IMGP05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856" y="3789040"/>
            <a:ext cx="2651268" cy="140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5" descr="1-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490" y="4852268"/>
            <a:ext cx="2626622" cy="140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22697" y="1256944"/>
            <a:ext cx="492443" cy="111825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台南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廠區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79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899592" y="0"/>
            <a:ext cx="7272808" cy="854968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授權與認證</a:t>
            </a:r>
            <a:endParaRPr kumimoji="1" lang="zh-TW" altLang="en-US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29" y="1052736"/>
            <a:ext cx="8824567" cy="501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8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67253"/>
              </p:ext>
            </p:extLst>
          </p:nvPr>
        </p:nvGraphicFramePr>
        <p:xfrm>
          <a:off x="395536" y="4941168"/>
          <a:ext cx="5162550" cy="1190197"/>
        </p:xfrm>
        <a:graphic>
          <a:graphicData uri="http://schemas.openxmlformats.org/drawingml/2006/table">
            <a:tbl>
              <a:tblPr/>
              <a:tblGrid>
                <a:gridCol w="2930130"/>
                <a:gridCol w="2232420"/>
              </a:tblGrid>
              <a:tr h="3838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General Aviation Customer</a:t>
                      </a:r>
                    </a:p>
                  </a:txBody>
                  <a:tcPr marL="91466" marR="9146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3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A/C Type</a:t>
                      </a:r>
                    </a:p>
                  </a:txBody>
                  <a:tcPr marL="91466" marR="9146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3C9"/>
                    </a:solidFill>
                  </a:tcPr>
                </a:tc>
              </a:tr>
              <a:tr h="3838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Avanti Aviation (Taiwan)</a:t>
                      </a:r>
                    </a:p>
                  </a:txBody>
                  <a:tcPr marL="91466" marR="9146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Cessna Caravan C208B</a:t>
                      </a:r>
                    </a:p>
                  </a:txBody>
                  <a:tcPr marL="91466" marR="9146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225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Hanseo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DE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University (Korea)</a:t>
                      </a:r>
                    </a:p>
                  </a:txBody>
                  <a:tcPr marL="91466" marR="9146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B1900D/King Air C90GT</a:t>
                      </a:r>
                    </a:p>
                  </a:txBody>
                  <a:tcPr marL="91466" marR="91466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460193"/>
              </p:ext>
            </p:extLst>
          </p:nvPr>
        </p:nvGraphicFramePr>
        <p:xfrm>
          <a:off x="395337" y="921318"/>
          <a:ext cx="5184775" cy="3875834"/>
        </p:xfrm>
        <a:graphic>
          <a:graphicData uri="http://schemas.openxmlformats.org/drawingml/2006/table">
            <a:tbl>
              <a:tblPr/>
              <a:tblGrid>
                <a:gridCol w="2947988"/>
                <a:gridCol w="2236787"/>
              </a:tblGrid>
              <a:tr h="3130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Commercial Customer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3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A/C Type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3C9"/>
                    </a:solidFill>
                  </a:tcPr>
                </a:tc>
              </a:tr>
              <a:tr h="3129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Japan Transocean Airlines (Japan)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B737-400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9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Peach Aviation (Japan)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A320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9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T’way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(Korea)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B737-800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9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Eastar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Jet (Korea)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B737-800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9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Jeju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Air (Korea)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B737-800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9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1400" b="1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Aurora</a:t>
                      </a:r>
                      <a:r>
                        <a:rPr lang="en-US" altLang="zh-TW" sz="1400" b="1" baseline="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Airlines 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(Russia)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A319, DASH 8 (300/400)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9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Asia Pacific Airlines (Guam, USA)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B727-200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9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Sriwijaya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Air (Indonesia)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B737-800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9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Airfast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 (Indonesia)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MD82/MD83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129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Orient Thai Airlines (Thailand)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itchFamily="18" charset="0"/>
                        </a:rPr>
                        <a:t>B737-300/400</a:t>
                      </a:r>
                    </a:p>
                  </a:txBody>
                  <a:tcPr marL="91442" marR="91442" marT="45763" marB="4576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3" name="標題 1"/>
          <p:cNvSpPr txBox="1">
            <a:spLocks/>
          </p:cNvSpPr>
          <p:nvPr/>
        </p:nvSpPr>
        <p:spPr>
          <a:xfrm>
            <a:off x="584469" y="-460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0" hangingPunct="0">
              <a:lnSpc>
                <a:spcPts val="6000"/>
              </a:lnSpc>
              <a:buNone/>
              <a:defRPr/>
            </a:pPr>
            <a:r>
              <a:rPr lang="zh-TW" altLang="en-US" sz="4400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主要客戶</a:t>
            </a:r>
          </a:p>
        </p:txBody>
      </p:sp>
      <p:grpSp>
        <p:nvGrpSpPr>
          <p:cNvPr id="9" name="群組 8"/>
          <p:cNvGrpSpPr/>
          <p:nvPr/>
        </p:nvGrpSpPr>
        <p:grpSpPr>
          <a:xfrm>
            <a:off x="5252467" y="620688"/>
            <a:ext cx="4060652" cy="5464854"/>
            <a:chOff x="5252467" y="888133"/>
            <a:chExt cx="4060652" cy="5464854"/>
          </a:xfrm>
        </p:grpSpPr>
        <p:pic>
          <p:nvPicPr>
            <p:cNvPr id="404483" name="Picture 8" descr="http://blog.travair.jp/wp-content/uploads/2014/01/2014_01_23_0233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360000">
              <a:off x="5599583" y="888133"/>
              <a:ext cx="2146380" cy="138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26" name="Picture 10" descr="http://upload.wikimedia.org/wikipedia/commons/b/b8/Boeing_737-4Q3,_Japan_TransOcean_Air_-_JTA_AN222848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820000">
              <a:off x="6760940" y="1548433"/>
              <a:ext cx="2006998" cy="1335941"/>
            </a:xfrm>
            <a:prstGeom prst="rect">
              <a:avLst/>
            </a:prstGeom>
            <a:ln>
              <a:noFill/>
            </a:ln>
            <a:effectLst/>
            <a:extLst/>
          </p:spPr>
        </p:pic>
        <p:pic>
          <p:nvPicPr>
            <p:cNvPr id="1026" name="Picture 2" descr="http://www.boeing.com/resources/boeingdotcom/commercial/customers/jeju-air/assets/images/360/737ng/rotate30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33317">
              <a:off x="5252467" y="2195685"/>
              <a:ext cx="2915596" cy="129744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boeing.com/resources/boeingdotcom/commercial/customers/tway-air/assets/images/360/737ng/rotate30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6875">
              <a:off x="6204489" y="2787888"/>
              <a:ext cx="3108630" cy="138334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86548">
              <a:off x="6802377" y="4279400"/>
              <a:ext cx="1924126" cy="650505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02266">
              <a:off x="5779801" y="3589137"/>
              <a:ext cx="1935045" cy="65781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07059">
              <a:off x="5693480" y="4995856"/>
              <a:ext cx="1922415" cy="757681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4162">
              <a:off x="6917782" y="5784382"/>
              <a:ext cx="1831526" cy="568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5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/>
          </p:cNvSpPr>
          <p:nvPr/>
        </p:nvSpPr>
        <p:spPr bwMode="auto">
          <a:xfrm>
            <a:off x="467544" y="-88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 anchorCtr="0"/>
          <a:lstStyle/>
          <a:p>
            <a:pPr algn="ctr" eaLnBrk="0" hangingPunct="0">
              <a:lnSpc>
                <a:spcPts val="6000"/>
              </a:lnSpc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產業未來發展趨勢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6512" y="112474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4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未來十年全球航空維修市場產值</a:t>
            </a: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pic>
        <p:nvPicPr>
          <p:cNvPr id="84993" name="圖片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93087"/>
            <a:ext cx="8204355" cy="450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/>
          </p:cNvSpPr>
          <p:nvPr/>
        </p:nvSpPr>
        <p:spPr bwMode="auto">
          <a:xfrm>
            <a:off x="457200" y="44624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 anchorCtr="0"/>
          <a:lstStyle/>
          <a:p>
            <a:pPr algn="ctr" eaLnBrk="0" hangingPunct="0">
              <a:lnSpc>
                <a:spcPts val="6000"/>
              </a:lnSpc>
            </a:pP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產業未來發展</a:t>
            </a:r>
            <a:r>
              <a:rPr lang="zh-TW" altLang="en-US" sz="4400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趨勢 </a:t>
            </a:r>
            <a:r>
              <a:rPr lang="en-US" altLang="zh-TW" sz="4400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 </a:t>
            </a:r>
            <a:r>
              <a:rPr lang="zh-TW" altLang="en-US" sz="4400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續 </a:t>
            </a:r>
            <a:r>
              <a:rPr lang="en-US" altLang="zh-TW" sz="4400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296144"/>
          </a:xfrm>
        </p:spPr>
        <p:txBody>
          <a:bodyPr>
            <a:normAutofit/>
          </a:bodyPr>
          <a:lstStyle/>
          <a:p>
            <a:pPr marL="0" indent="0" algn="just" hangingPunct="0">
              <a:lnSpc>
                <a:spcPts val="3000"/>
              </a:lnSpc>
              <a:spcBef>
                <a:spcPts val="0"/>
              </a:spcBef>
              <a:buNone/>
            </a:pPr>
            <a:r>
              <a:rPr lang="zh-TW" altLang="zh-TW" sz="24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依據</a:t>
            </a:r>
            <a:r>
              <a:rPr lang="en-US" altLang="zh-TW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Oliver Wyman</a:t>
            </a:r>
            <a:r>
              <a:rPr lang="zh-TW" altLang="zh-TW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研究報告顯示，各地區航空維修產值在未來十年間將持續攀升，且以亞太地區及中國之成長幅度最大，因此預計將可為我國航空維修業者帶來龐大商機。</a:t>
            </a:r>
            <a:endParaRPr lang="zh-TW" altLang="en-US" sz="24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68815" y="2379656"/>
            <a:ext cx="37753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未來十年各地區之航空維修產值</a:t>
            </a:r>
            <a:endParaRPr kumimoji="1" lang="zh-TW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pic>
        <p:nvPicPr>
          <p:cNvPr id="93185" name="圖片 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80927"/>
            <a:ext cx="7820069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11175" y="1916832"/>
            <a:ext cx="8229600" cy="2664296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sz="7200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直昇機</a:t>
            </a:r>
            <a:r>
              <a:rPr kumimoji="1" lang="zh-TW" altLang="en-US" sz="72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事業部</a:t>
            </a:r>
            <a:endParaRPr kumimoji="1" lang="en-US" altLang="zh-TW" sz="72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41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p.ps123.net/china/UploadFile/201411/20141128070216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908720"/>
            <a:ext cx="3721928" cy="52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4"/>
          <p:cNvSpPr txBox="1">
            <a:spLocks/>
          </p:cNvSpPr>
          <p:nvPr/>
        </p:nvSpPr>
        <p:spPr>
          <a:xfrm>
            <a:off x="446856" y="3680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直昇機廠區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4439807" y="4293096"/>
            <a:ext cx="1260000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4439807" y="3789040"/>
            <a:ext cx="10754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>
              <a:lnSpc>
                <a:spcPts val="4000"/>
              </a:lnSpc>
              <a:buClr>
                <a:srgbClr val="FF0000"/>
              </a:buClr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台南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36" name="橢圓 35"/>
          <p:cNvSpPr/>
          <p:nvPr/>
        </p:nvSpPr>
        <p:spPr>
          <a:xfrm>
            <a:off x="5735951" y="4207262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1475656" y="3358153"/>
            <a:ext cx="2441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發動機及零附件廠</a:t>
            </a:r>
            <a:endParaRPr lang="zh-TW" altLang="en-US" sz="22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979712" y="5950441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b="1" dirty="0" smtClean="0">
                <a:latin typeface="Calibri" panose="020F0502020204030204" pitchFamily="34" charset="0"/>
                <a:ea typeface="微軟正黑體" panose="020B0604030504040204" pitchFamily="34" charset="-120"/>
              </a:rPr>
              <a:t>直昇機廠</a:t>
            </a:r>
            <a:endParaRPr lang="zh-TW" altLang="en-US" sz="2200" b="1" dirty="0">
              <a:latin typeface="Calibri" panose="020F050202020403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87042" name="Picture 2" descr="C:\Users\katekaoo\AppData\Local\Microsoft\Windows\Temporary Internet Files\Content.Outlook\RXYF1S9Q\P4252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307721"/>
            <a:ext cx="2700567" cy="202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3" name="Picture 3" descr="J:\公告區\董事長室公告事項\airasia照片\未命名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20849"/>
            <a:ext cx="3466148" cy="185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4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C0F71DB-BCC4-4D4A-A405-AFE6741751C1}" type="slidenum">
              <a:rPr lang="zh-TW" altLang="en-US" smtClean="0"/>
              <a:pPr/>
              <a:t>29</a:t>
            </a:fld>
            <a:endParaRPr lang="en-US" altLang="zh-TW" dirty="0" smtClean="0"/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511175" y="-88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直昇機</a:t>
            </a:r>
            <a:r>
              <a:rPr lang="zh-TW" altLang="en-US" b="1" dirty="0" smtClean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商</a:t>
            </a: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維案工作範圍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73985"/>
              </p:ext>
            </p:extLst>
          </p:nvPr>
        </p:nvGraphicFramePr>
        <p:xfrm>
          <a:off x="107506" y="1196752"/>
          <a:ext cx="8928988" cy="4619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4940"/>
                <a:gridCol w="1916012"/>
                <a:gridCol w="1916012"/>
                <a:gridCol w="1916012"/>
                <a:gridCol w="1916012"/>
              </a:tblGrid>
              <a:tr h="4001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類別</a:t>
                      </a:r>
                      <a:endParaRPr lang="zh-TW" altLang="en-US" sz="20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陸軍</a:t>
                      </a:r>
                      <a:r>
                        <a:rPr lang="en-US" altLang="zh-TW" sz="2000" dirty="0" smtClean="0"/>
                        <a:t>『OH-58D</a:t>
                      </a:r>
                      <a:r>
                        <a:rPr lang="zh-TW" altLang="en-US" sz="2000" dirty="0" smtClean="0"/>
                        <a:t>直升機策略性整機商維</a:t>
                      </a:r>
                      <a:r>
                        <a:rPr lang="en-US" altLang="zh-TW" sz="2000" dirty="0" smtClean="0"/>
                        <a:t>』</a:t>
                      </a:r>
                      <a:r>
                        <a:rPr lang="zh-TW" altLang="en-US" sz="2000" dirty="0" smtClean="0"/>
                        <a:t>案</a:t>
                      </a:r>
                      <a:endParaRPr lang="zh-TW" altLang="en-US" sz="20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spc="-100" baseline="0" dirty="0" smtClean="0"/>
                        <a:t>陸軍</a:t>
                      </a:r>
                      <a:r>
                        <a:rPr lang="en-US" altLang="zh-TW" sz="2000" spc="-100" baseline="0" dirty="0" smtClean="0"/>
                        <a:t>『CH-47SD</a:t>
                      </a:r>
                      <a:r>
                        <a:rPr lang="zh-TW" altLang="en-US" sz="2000" spc="-100" baseline="0" dirty="0" smtClean="0"/>
                        <a:t>直升機策略性整機商維</a:t>
                      </a:r>
                      <a:r>
                        <a:rPr lang="en-US" altLang="zh-TW" sz="2000" spc="-100" baseline="0" dirty="0" smtClean="0"/>
                        <a:t>』</a:t>
                      </a:r>
                      <a:r>
                        <a:rPr lang="zh-TW" altLang="en-US" sz="2000" spc="-100" baseline="0" dirty="0" smtClean="0"/>
                        <a:t>案</a:t>
                      </a:r>
                      <a:endParaRPr lang="zh-TW" altLang="en-US" sz="2000" spc="-100" baseline="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陸軍</a:t>
                      </a:r>
                      <a:r>
                        <a:rPr lang="en-US" altLang="zh-TW" sz="2000" dirty="0" smtClean="0"/>
                        <a:t>『TH-67</a:t>
                      </a:r>
                      <a:r>
                        <a:rPr lang="zh-TW" altLang="en-US" sz="2000" dirty="0" smtClean="0"/>
                        <a:t>直升機策略性機隊商維</a:t>
                      </a:r>
                      <a:r>
                        <a:rPr lang="en-US" altLang="zh-TW" sz="2000" dirty="0" smtClean="0"/>
                        <a:t>』</a:t>
                      </a:r>
                      <a:r>
                        <a:rPr lang="zh-TW" altLang="en-US" sz="2000" dirty="0" smtClean="0"/>
                        <a:t>案</a:t>
                      </a:r>
                      <a:endParaRPr lang="zh-TW" altLang="en-US" sz="20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陸軍</a:t>
                      </a:r>
                      <a:r>
                        <a:rPr lang="en-US" altLang="zh-TW" sz="2000" dirty="0" smtClean="0"/>
                        <a:t>『AH-1W</a:t>
                      </a:r>
                      <a:r>
                        <a:rPr lang="zh-TW" altLang="en-US" sz="2000" dirty="0" smtClean="0"/>
                        <a:t>直升機策略性系統商維</a:t>
                      </a:r>
                      <a:r>
                        <a:rPr lang="en-US" altLang="zh-TW" sz="2000" dirty="0" smtClean="0"/>
                        <a:t>』</a:t>
                      </a:r>
                      <a:r>
                        <a:rPr lang="zh-TW" altLang="en-US" sz="2000" dirty="0" smtClean="0"/>
                        <a:t>案</a:t>
                      </a:r>
                      <a:endParaRPr lang="zh-TW" altLang="en-US" sz="20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59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類型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整機商維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整機商維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機隊商維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系統商維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契約期程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106/10/01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至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113/12/31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102/02/09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至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108/03/31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105/09/01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至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112/12/31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102/07/30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至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108/03/31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10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年限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個月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個月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個月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個月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64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契約金額</a:t>
                      </a:r>
                      <a:endParaRPr lang="en-US" altLang="zh-TW" sz="2000" b="1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(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新台幣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)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16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億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3,900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萬元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17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億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14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億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1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仟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242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萬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895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元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36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億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30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執行階層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D</a:t>
                      </a:r>
                      <a:r>
                        <a:rPr lang="en-US" altLang="zh-TW" sz="2000" b="1" baseline="0" dirty="0" smtClean="0">
                          <a:solidFill>
                            <a:srgbClr val="1F497D"/>
                          </a:solidFill>
                        </a:rPr>
                        <a:t> 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Level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D</a:t>
                      </a:r>
                      <a:r>
                        <a:rPr lang="en-US" altLang="zh-TW" sz="2000" b="1" baseline="0" dirty="0" smtClean="0">
                          <a:solidFill>
                            <a:srgbClr val="1F497D"/>
                          </a:solidFill>
                        </a:rPr>
                        <a:t> 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Level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I/D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  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Level</a:t>
                      </a:r>
                      <a:endParaRPr lang="zh-TW" altLang="en-US" sz="2000" b="1" dirty="0" smtClean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D</a:t>
                      </a:r>
                      <a:r>
                        <a:rPr lang="en-US" altLang="zh-TW" sz="2000" b="1" baseline="0" dirty="0" smtClean="0">
                          <a:solidFill>
                            <a:srgbClr val="1F497D"/>
                          </a:solidFill>
                        </a:rPr>
                        <a:t> 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Level</a:t>
                      </a:r>
                      <a:endParaRPr lang="zh-TW" altLang="en-US" sz="2000" b="1" dirty="0" smtClean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7281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執行項目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附件修理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飛機大檢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物料採購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附件修理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飛機大檢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物料採購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機隊管理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修理</a:t>
                      </a:r>
                      <a:endParaRPr lang="en-US" altLang="zh-TW" sz="2000" b="1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物料採購</a:t>
                      </a:r>
                      <a:endParaRPr lang="zh-TW" altLang="en-US" sz="20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附件修理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飛機大檢</a:t>
                      </a:r>
                      <a:r>
                        <a:rPr lang="en-US" altLang="zh-TW" sz="2000" b="1" dirty="0" smtClean="0">
                          <a:solidFill>
                            <a:srgbClr val="1F497D"/>
                          </a:solidFill>
                        </a:rPr>
                        <a:t>/</a:t>
                      </a:r>
                      <a:r>
                        <a:rPr lang="zh-TW" altLang="en-US" sz="2000" b="1" dirty="0" smtClean="0">
                          <a:solidFill>
                            <a:srgbClr val="1F497D"/>
                          </a:solidFill>
                        </a:rPr>
                        <a:t>物料採購</a:t>
                      </a:r>
                      <a:endParaRPr lang="zh-TW" altLang="en-US" sz="2000" b="1" dirty="0" smtClean="0">
                        <a:solidFill>
                          <a:srgbClr val="1F497D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7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2916238" y="292777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zh-TW" altLang="en-US" sz="1800" dirty="0">
              <a:ea typeface="微軟正黑體" panose="020B0604030504040204" pitchFamily="34" charset="-12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76024" y="1358528"/>
            <a:ext cx="41592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1-1. </a:t>
            </a:r>
            <a:r>
              <a:rPr lang="zh-TW" altLang="en-US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公司簡介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1-2. </a:t>
            </a:r>
            <a:r>
              <a:rPr lang="zh-TW" altLang="en-US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公司沿革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1-3. </a:t>
            </a:r>
            <a:r>
              <a:rPr lang="zh-TW" altLang="en-US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公司組織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1-4. </a:t>
            </a:r>
            <a:r>
              <a:rPr lang="zh-TW" altLang="en-US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董監結構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1-5. </a:t>
            </a:r>
            <a:r>
              <a:rPr lang="zh-TW" altLang="en-US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經營理念</a:t>
            </a:r>
          </a:p>
        </p:txBody>
      </p:sp>
      <p:sp>
        <p:nvSpPr>
          <p:cNvPr id="11" name="矩形 10"/>
          <p:cNvSpPr/>
          <p:nvPr/>
        </p:nvSpPr>
        <p:spPr>
          <a:xfrm>
            <a:off x="1691680" y="836713"/>
            <a:ext cx="6299200" cy="5184576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kumimoji="0" lang="zh-TW" altLang="en-US">
              <a:solidFill>
                <a:srgbClr val="000000"/>
              </a:solidFill>
            </a:endParaRPr>
          </a:p>
        </p:txBody>
      </p:sp>
      <p:grpSp>
        <p:nvGrpSpPr>
          <p:cNvPr id="12" name="群組 2"/>
          <p:cNvGrpSpPr>
            <a:grpSpLocks/>
          </p:cNvGrpSpPr>
          <p:nvPr/>
        </p:nvGrpSpPr>
        <p:grpSpPr bwMode="auto">
          <a:xfrm>
            <a:off x="2700338" y="476672"/>
            <a:ext cx="3743325" cy="828675"/>
            <a:chOff x="-24615" y="-935617"/>
            <a:chExt cx="4166345" cy="779182"/>
          </a:xfrm>
          <a:solidFill>
            <a:srgbClr val="0033CC"/>
          </a:solidFill>
        </p:grpSpPr>
        <p:sp>
          <p:nvSpPr>
            <p:cNvPr id="13" name="圓角矩形 12"/>
            <p:cNvSpPr/>
            <p:nvPr/>
          </p:nvSpPr>
          <p:spPr>
            <a:xfrm>
              <a:off x="-24615" y="-935617"/>
              <a:ext cx="4166345" cy="767241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圓角矩形 4"/>
            <p:cNvSpPr/>
            <p:nvPr/>
          </p:nvSpPr>
          <p:spPr>
            <a:xfrm>
              <a:off x="-24615" y="-849041"/>
              <a:ext cx="4166345" cy="692606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5270" tIns="0" rIns="135270" bIns="0" spcCol="1270" anchor="ctr"/>
            <a:lstStyle/>
            <a:p>
              <a:pPr algn="ctr" fontAlgn="auto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4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1.</a:t>
              </a:r>
              <a:r>
                <a:rPr kumimoji="0" lang="zh-TW" altLang="en-US" sz="4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公司概況</a:t>
              </a:r>
            </a:p>
          </p:txBody>
        </p:sp>
      </p:grpSp>
      <p:sp>
        <p:nvSpPr>
          <p:cNvPr id="15" name="文字方塊 5"/>
          <p:cNvSpPr txBox="1">
            <a:spLocks noChangeArrowheads="1"/>
          </p:cNvSpPr>
          <p:nvPr/>
        </p:nvSpPr>
        <p:spPr bwMode="auto">
          <a:xfrm>
            <a:off x="2916238" y="2927772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zh-TW" altLang="en-US" sz="1800" dirty="0">
              <a:ea typeface="微軟正黑體" panose="020B0604030504040204" pitchFamily="34" charset="-12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275856" y="1526872"/>
            <a:ext cx="367186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1-1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公司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簡介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1-2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公司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沿革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1-3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經營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理念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1-4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公司組織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1-5.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經營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團隊</a:t>
            </a:r>
          </a:p>
        </p:txBody>
      </p:sp>
    </p:spTree>
    <p:extLst>
      <p:ext uri="{BB962C8B-B14F-4D97-AF65-F5344CB8AC3E}">
        <p14:creationId xmlns:p14="http://schemas.microsoft.com/office/powerpoint/2010/main" val="28650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5"/>
          <p:cNvSpPr>
            <a:spLocks noGrp="1" noChangeArrowheads="1"/>
          </p:cNvSpPr>
          <p:nvPr>
            <p:ph type="title"/>
          </p:nvPr>
        </p:nvSpPr>
        <p:spPr>
          <a:xfrm>
            <a:off x="457200" y="-4608"/>
            <a:ext cx="8229600" cy="841320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附件及發動機維修認證</a:t>
            </a:r>
          </a:p>
        </p:txBody>
      </p:sp>
      <p:graphicFrame>
        <p:nvGraphicFramePr>
          <p:cNvPr id="14427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74105"/>
              </p:ext>
            </p:extLst>
          </p:nvPr>
        </p:nvGraphicFramePr>
        <p:xfrm>
          <a:off x="395536" y="1138392"/>
          <a:ext cx="8362952" cy="495490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9620"/>
                <a:gridCol w="1375996"/>
                <a:gridCol w="1383323"/>
                <a:gridCol w="1463920"/>
                <a:gridCol w="1390650"/>
                <a:gridCol w="1399443"/>
              </a:tblGrid>
              <a:tr h="7777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能量區分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發動機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螺槳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機械組件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電子電氣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加工製程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合計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>
                    <a:solidFill>
                      <a:srgbClr val="FFFF99"/>
                    </a:solidFill>
                  </a:tcPr>
                </a:tc>
              </a:tr>
              <a:tr h="5213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軍用機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322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388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117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853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</a:tr>
              <a:tr h="51777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民用機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</a:tr>
              <a:tr h="5213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小  計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353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412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121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912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anchor="ctr" horzOverflow="overflow"/>
                </a:tc>
              </a:tr>
              <a:tr h="1505680">
                <a:tc gridSpan="6"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軍用機型：陸軍 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AH-1W/OH-58D/TH-67/UH-1H 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r>
                        <a:rPr kumimoji="1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海軍 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MD500/S-2T/S-70CM-1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r>
                        <a:rPr kumimoji="1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空軍 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AT-3/B-1900C/C-130H/E-2T/F-16/F-5E/FK50/IDF/S-70C/T-34C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r>
                        <a:rPr kumimoji="1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計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r>
                        <a:rPr kumimoji="1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型機，其中獲</a:t>
                      </a:r>
                      <a:r>
                        <a:rPr kumimoji="1" lang="zh-TW" altLang="en-US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軍品頒證</a:t>
                      </a:r>
                      <a:r>
                        <a:rPr kumimoji="1" lang="en-US" altLang="zh-TW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767</a:t>
                      </a:r>
                      <a:r>
                        <a:rPr kumimoji="1" lang="zh-TW" altLang="en-US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項。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11037">
                <a:tc gridSpan="6">
                  <a:txBody>
                    <a:bodyPr/>
                    <a:lstStyle/>
                    <a:p>
                      <a:pPr marL="1262063" marR="0" lvl="0" indent="-126206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民用機型：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Bell 206/212/412/430, Boeing727/737/DC-9/MD-80/90, A320/321, BN-2, Sikorsky S76, KA-200/350, Beech1900</a:t>
                      </a:r>
                      <a:r>
                        <a:rPr kumimoji="1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等計</a:t>
                      </a:r>
                      <a:r>
                        <a:rPr kumimoji="1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r>
                        <a:rPr kumimoji="1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型機，</a:t>
                      </a:r>
                    </a:p>
                    <a:p>
                      <a:pPr marL="1262063" marR="0" lvl="0" indent="-126206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其中</a:t>
                      </a:r>
                      <a:r>
                        <a:rPr kumimoji="1" lang="zh-TW" altLang="en-US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獲</a:t>
                      </a:r>
                      <a:r>
                        <a:rPr kumimoji="1" lang="en-US" altLang="zh-TW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CCAA</a:t>
                      </a:r>
                      <a:r>
                        <a:rPr kumimoji="1" lang="zh-TW" altLang="en-US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認證計</a:t>
                      </a:r>
                      <a:r>
                        <a:rPr kumimoji="1" lang="en-US" altLang="zh-TW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r>
                        <a:rPr kumimoji="1" lang="zh-TW" altLang="en-US" sz="18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項能量。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84406" marR="84406" marT="45717" marB="45717" horzOverflow="overflow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9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88"/>
            <a:ext cx="8229600" cy="926976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維修能量</a:t>
            </a:r>
          </a:p>
        </p:txBody>
      </p:sp>
      <p:graphicFrame>
        <p:nvGraphicFramePr>
          <p:cNvPr id="5" name="表格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611085"/>
              </p:ext>
            </p:extLst>
          </p:nvPr>
        </p:nvGraphicFramePr>
        <p:xfrm>
          <a:off x="457201" y="926887"/>
          <a:ext cx="8229598" cy="52384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4127"/>
                <a:gridCol w="2365157"/>
                <a:gridCol w="2365157"/>
                <a:gridCol w="2365157"/>
              </a:tblGrid>
              <a:tr h="350139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effectLst/>
                        </a:rPr>
                        <a:t>發動機</a:t>
                      </a:r>
                      <a:endParaRPr lang="zh-TW" alt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effectLst/>
                        </a:rPr>
                        <a:t>機械組件</a:t>
                      </a:r>
                      <a:endParaRPr lang="zh-TW" alt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effectLst/>
                        </a:rPr>
                        <a:t>電子電氣及儀錶</a:t>
                      </a:r>
                      <a:endParaRPr lang="zh-TW" altLang="en-U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</a:tr>
              <a:tr h="2444139"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核心能量</a:t>
                      </a:r>
                      <a:endParaRPr lang="zh-TW" altLang="en-US" sz="16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Honeywell T53</a:t>
                      </a:r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發動機</a:t>
                      </a:r>
                      <a:endParaRPr lang="en-US" altLang="zh-TW" sz="1600" b="1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TW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Rolls-Royce A250</a:t>
                      </a:r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發動機</a:t>
                      </a:r>
                      <a:endParaRPr lang="zh-TW" altLang="en-US" sz="1600" b="1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BREEZE-EASTERN</a:t>
                      </a:r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各型救生吊掛及機腹吊掛維修。</a:t>
                      </a:r>
                    </a:p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旋翼機傳動系統附件維修</a:t>
                      </a:r>
                      <a:r>
                        <a:rPr lang="en-US" altLang="zh-TW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(Main/Tail Rotor Hub, Transmission)</a:t>
                      </a:r>
                    </a:p>
                    <a:p>
                      <a:pPr marL="285750" indent="-28575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Char char="Ø"/>
                      </a:pPr>
                      <a:endParaRPr lang="zh-TW" altLang="en-US" sz="16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100000"/>
                        <a:buFont typeface="Wingdings" pitchFamily="2" charset="2"/>
                        <a:buChar char="Ø"/>
                      </a:pPr>
                      <a:r>
                        <a:rPr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各型飛機</a:t>
                      </a:r>
                      <a:r>
                        <a:rPr lang="en-US" altLang="zh-TW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</a:t>
                      </a:r>
                      <a:r>
                        <a:rPr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發電機及</a:t>
                      </a:r>
                      <a:r>
                        <a:rPr lang="en-US" altLang="zh-TW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DC</a:t>
                      </a:r>
                      <a:r>
                        <a:rPr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起動發電機等附件維修。</a:t>
                      </a:r>
                    </a:p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100000"/>
                        <a:buFont typeface="Wingdings" pitchFamily="2" charset="2"/>
                        <a:buChar char="Ø"/>
                      </a:pPr>
                      <a:r>
                        <a:rPr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各型飛機高度錶，空速錶等附件維修。</a:t>
                      </a:r>
                    </a:p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100000"/>
                        <a:buFont typeface="Wingdings" pitchFamily="2" charset="2"/>
                        <a:buChar char="Ø"/>
                      </a:pPr>
                      <a:r>
                        <a:rPr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各型飛機陀螺儀</a:t>
                      </a:r>
                      <a:r>
                        <a:rPr lang="en-US" altLang="zh-TW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姿態</a:t>
                      </a:r>
                      <a:r>
                        <a:rPr lang="en-US" altLang="zh-TW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方位</a:t>
                      </a:r>
                      <a:r>
                        <a:rPr lang="en-US" altLang="zh-TW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等附件維修。</a:t>
                      </a:r>
                    </a:p>
                    <a:p>
                      <a:pPr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6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</a:tr>
              <a:tr h="2444139"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次要能量</a:t>
                      </a:r>
                      <a:endParaRPr lang="zh-TW" altLang="en-US" sz="16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TW" sz="1600" b="1" dirty="0" err="1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Hartzell</a:t>
                      </a:r>
                      <a:r>
                        <a:rPr lang="en-US" altLang="zh-TW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Propeller</a:t>
                      </a:r>
                    </a:p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UH-1H 42 &amp; 90</a:t>
                      </a:r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尾齒輪箱及主傳動箱</a:t>
                      </a:r>
                      <a:endParaRPr lang="en-US" altLang="zh-TW" sz="1600" b="1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altLang="zh-TW" sz="1600" b="1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Char char="Ø"/>
                      </a:pPr>
                      <a:endParaRPr lang="zh-TW" altLang="en-US" sz="16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T53</a:t>
                      </a:r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A250</a:t>
                      </a:r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PT6</a:t>
                      </a:r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等型發動機燃、滑油系附件及各型機燃油系附件維修。</a:t>
                      </a:r>
                    </a:p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各型機液壓附件維修</a:t>
                      </a:r>
                      <a:r>
                        <a:rPr lang="en-US" altLang="zh-TW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(Cylinder, Pump, Accumulator, Valve)</a:t>
                      </a:r>
                      <a:r>
                        <a:rPr lang="zh-TW" altLang="en-US" sz="1600" b="1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600" b="1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100000"/>
                        <a:buFont typeface="Wingdings" pitchFamily="2" charset="2"/>
                        <a:buChar char="Ø"/>
                      </a:pPr>
                      <a:r>
                        <a:rPr kumimoji="1"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各型飛機致動器 </a:t>
                      </a:r>
                      <a:r>
                        <a:rPr kumimoji="1" lang="en-US" altLang="zh-TW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Actuator (linear &amp; Rotary)</a:t>
                      </a:r>
                      <a:r>
                        <a:rPr kumimoji="1"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附件維修。</a:t>
                      </a:r>
                      <a:endParaRPr kumimoji="1" lang="en-US" altLang="zh-TW" sz="1600" b="1" kern="1200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100000"/>
                        <a:buFont typeface="Wingdings" pitchFamily="2" charset="2"/>
                        <a:buChar char="Ø"/>
                      </a:pPr>
                      <a:r>
                        <a:rPr kumimoji="1"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各型飛機電壓調節器，變流器等電氣附件維修。</a:t>
                      </a:r>
                      <a:endParaRPr kumimoji="1" lang="en-US" altLang="zh-TW" sz="1600" b="1" kern="1200" dirty="0" smtClean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 eaLnBrk="1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100000"/>
                        <a:buFont typeface="Wingdings" pitchFamily="2" charset="2"/>
                        <a:buChar char="Ø"/>
                      </a:pPr>
                      <a:r>
                        <a:rPr kumimoji="1" lang="zh-TW" altLang="en-US" sz="1600" b="1" kern="1200" dirty="0" smtClean="0">
                          <a:solidFill>
                            <a:srgbClr val="1F497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各型飛機其他儀表維修。</a:t>
                      </a:r>
                      <a:endParaRPr kumimoji="1" lang="zh-TW" altLang="en-US" sz="1600" b="1" kern="1200" dirty="0">
                        <a:solidFill>
                          <a:srgbClr val="1F497D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88554" marR="88554" marT="41817" marB="418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2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8"/>
            <a:ext cx="8229600" cy="908808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校驗能量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88463" y="1052736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長度、電量、壓力、質量、扭力、溫度、流量、振動等項目校正，現有需要校驗品項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含屏東、松山、台中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GOCO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廠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共計</a:t>
            </a:r>
            <a:r>
              <a:rPr lang="en-US" altLang="zh-TW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4,581</a:t>
            </a:r>
            <a:r>
              <a:rPr lang="zh-TW" altLang="en-US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項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；其中自校能量計</a:t>
            </a:r>
            <a:r>
              <a:rPr lang="en-US" altLang="zh-TW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3,204</a:t>
            </a:r>
            <a:r>
              <a:rPr lang="zh-TW" altLang="en-US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項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(70</a:t>
            </a:r>
            <a:r>
              <a:rPr lang="zh-TW" altLang="en-US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</a:t>
            </a:r>
            <a:r>
              <a:rPr lang="en-US" altLang="zh-TW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、委國內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外廠家計</a:t>
            </a:r>
            <a:r>
              <a:rPr lang="en-US" altLang="zh-TW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1,377</a:t>
            </a:r>
            <a:r>
              <a:rPr lang="zh-TW" altLang="en-US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項</a:t>
            </a:r>
            <a:r>
              <a:rPr lang="en-US" altLang="zh-TW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(30</a:t>
            </a:r>
            <a:r>
              <a:rPr lang="zh-TW" altLang="en-US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</a:t>
            </a:r>
            <a:r>
              <a:rPr lang="en-US" altLang="zh-TW" sz="2200" b="1" u="sng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 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 </a:t>
            </a:r>
          </a:p>
          <a:p>
            <a:pPr eaLnBrk="1" hangingPunct="1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校正所使用之標準皆可追溯至美國國家標準科技學會</a:t>
            </a:r>
            <a:endParaRPr lang="en-US" altLang="zh-TW" sz="2200" b="1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571500" indent="-571500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  (NIST/USA) 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sz="2200" b="1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571500" indent="-571500" eaLnBrk="1" hangingPunct="1">
              <a:buClr>
                <a:srgbClr val="000066"/>
              </a:buClr>
              <a:buFont typeface="Wingdings" pitchFamily="2" charset="2"/>
              <a:buNone/>
            </a:pPr>
            <a:endParaRPr lang="en-US" altLang="zh-TW" sz="2200" b="1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082186" y="3640761"/>
            <a:ext cx="6979627" cy="1937938"/>
            <a:chOff x="385" y="2516"/>
            <a:chExt cx="4944" cy="1232"/>
          </a:xfrm>
        </p:grpSpPr>
        <p:pic>
          <p:nvPicPr>
            <p:cNvPr id="12293" name="Picture 5" descr="5-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2523"/>
              <a:ext cx="1588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6" descr="DSC0003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523"/>
              <a:ext cx="1587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7" descr="DSC0004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16"/>
              <a:ext cx="1679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01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加工及特殊製程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471338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零件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工具配製能量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(CNC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車、銑床、焊修、熱處理等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。</a:t>
            </a:r>
            <a:endParaRPr lang="en-US" altLang="zh-TW" sz="2200" b="1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eaLnBrk="1" hangingPunct="1"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緊急裝備系統 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救生衣、救生艇、浮筒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、飛機油箱等，計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FK50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等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6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型機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48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項飛機救生裝備檢測、修理；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S-2T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等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9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型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12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項飛機油箱檢測、修理。</a:t>
            </a:r>
          </a:p>
          <a:p>
            <a:pPr eaLnBrk="1" hangingPunct="1"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高壓氣瓶計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B1900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等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型機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48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項，氣瓶檢測，充填氣體。</a:t>
            </a:r>
          </a:p>
          <a:p>
            <a:pPr eaLnBrk="1" hangingPunct="1"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複合材料計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S-70C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等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16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型機，機身複材結構，全機玻璃及塑膠件修理。</a:t>
            </a:r>
          </a:p>
          <a:p>
            <a:pPr eaLnBrk="1" hangingPunct="1"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表面處理及特殊製程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各種電鍍、表面處理、零件清洗等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。</a:t>
            </a:r>
            <a:endParaRPr lang="en-US" altLang="zh-TW" sz="2200" b="1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1049216" y="4509120"/>
            <a:ext cx="7045569" cy="1704975"/>
            <a:chOff x="295" y="2659"/>
            <a:chExt cx="5193" cy="1255"/>
          </a:xfrm>
        </p:grpSpPr>
        <p:pic>
          <p:nvPicPr>
            <p:cNvPr id="13317" name="Picture 4" descr="DSC070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659"/>
              <a:ext cx="1655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5" descr="P101061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2659"/>
              <a:ext cx="1814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6" descr="100_003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659"/>
              <a:ext cx="1632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60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救生吊掛及貨物吊掛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58" y="1255713"/>
            <a:ext cx="8818685" cy="46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8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 descr="blue055"/>
          <p:cNvSpPr>
            <a:spLocks noGrp="1" noChangeArrowheads="1"/>
          </p:cNvSpPr>
          <p:nvPr>
            <p:ph type="title"/>
          </p:nvPr>
        </p:nvSpPr>
        <p:spPr>
          <a:xfrm>
            <a:off x="457200" y="1340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直昇機維修認證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352928" cy="4835624"/>
          </a:xfrm>
        </p:spPr>
        <p:txBody>
          <a:bodyPr>
            <a:noAutofit/>
          </a:bodyPr>
          <a:lstStyle/>
          <a:p>
            <a:pPr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本事業部獲得多家原廠授權服務中心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(Authorized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Service Centers)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證書包含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但不限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如下</a:t>
            </a:r>
            <a:r>
              <a:rPr lang="zh-TW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endParaRPr lang="en-US" altLang="zh-TW" sz="22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貝爾直昇機公司</a:t>
            </a:r>
            <a:endParaRPr lang="en-US" altLang="zh-TW" sz="22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342900" lvl="1" indent="-342900"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商用型：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204, 205, 206 Series, 212, 412</a:t>
            </a:r>
          </a:p>
          <a:p>
            <a:pPr marL="342900" lvl="1" indent="-342900"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軍用型：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UH-1H, OH-58D, AH-1W &amp; TH-67</a:t>
            </a:r>
          </a:p>
          <a:p>
            <a:pPr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波音直昇機公司－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BV234, CH-47D/SD</a:t>
            </a:r>
          </a:p>
          <a:p>
            <a:pPr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麥道直昇機公司－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MD500 series 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MD600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</a:t>
            </a:r>
            <a:r>
              <a:rPr lang="en-US" altLang="zh-TW" sz="2200" b="1" dirty="0" err="1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MDExplorer</a:t>
            </a:r>
            <a:endParaRPr lang="en-US" altLang="zh-TW" sz="22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ts val="264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zh-TW" sz="2200" b="1" dirty="0" err="1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Luminator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公司－太平洋地區非商用飛機燈光產品安裝及維修廠</a:t>
            </a:r>
          </a:p>
        </p:txBody>
      </p:sp>
    </p:spTree>
    <p:extLst>
      <p:ext uri="{BB962C8B-B14F-4D97-AF65-F5344CB8AC3E}">
        <p14:creationId xmlns:p14="http://schemas.microsoft.com/office/powerpoint/2010/main" val="4495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2916238" y="3357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zh-TW" altLang="en-US" sz="1800" dirty="0">
              <a:ea typeface="微軟正黑體" panose="020B0604030504040204" pitchFamily="34" charset="-12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76024" y="1788319"/>
            <a:ext cx="41592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1-1. </a:t>
            </a:r>
            <a:r>
              <a:rPr lang="zh-TW" altLang="en-US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公司簡介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1-2. </a:t>
            </a:r>
            <a:r>
              <a:rPr lang="zh-TW" altLang="en-US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公司沿革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1-3. </a:t>
            </a:r>
            <a:r>
              <a:rPr lang="zh-TW" altLang="en-US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公司組織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1-4. </a:t>
            </a:r>
            <a:r>
              <a:rPr lang="zh-TW" altLang="en-US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董監結構</a:t>
            </a:r>
          </a:p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1-5. </a:t>
            </a:r>
            <a:r>
              <a:rPr lang="zh-TW" altLang="en-US" b="1" dirty="0">
                <a:solidFill>
                  <a:srgbClr val="948A54"/>
                </a:solidFill>
                <a:latin typeface="微軟正黑體" pitchFamily="34" charset="-120"/>
                <a:ea typeface="微軟正黑體" pitchFamily="34" charset="-120"/>
              </a:rPr>
              <a:t>經營理念</a:t>
            </a:r>
          </a:p>
        </p:txBody>
      </p:sp>
      <p:sp>
        <p:nvSpPr>
          <p:cNvPr id="11" name="矩形 10"/>
          <p:cNvSpPr/>
          <p:nvPr/>
        </p:nvSpPr>
        <p:spPr>
          <a:xfrm>
            <a:off x="1691680" y="1341438"/>
            <a:ext cx="6299200" cy="4463826"/>
          </a:xfrm>
          <a:prstGeom prst="rect">
            <a:avLst/>
          </a:prstGeom>
          <a:ln w="38100"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kumimoji="0" lang="zh-TW" altLang="en-US">
              <a:solidFill>
                <a:srgbClr val="000000"/>
              </a:solidFill>
            </a:endParaRPr>
          </a:p>
        </p:txBody>
      </p:sp>
      <p:grpSp>
        <p:nvGrpSpPr>
          <p:cNvPr id="12" name="群組 2"/>
          <p:cNvGrpSpPr>
            <a:grpSpLocks/>
          </p:cNvGrpSpPr>
          <p:nvPr/>
        </p:nvGrpSpPr>
        <p:grpSpPr bwMode="auto">
          <a:xfrm>
            <a:off x="2195736" y="906463"/>
            <a:ext cx="4968552" cy="828675"/>
            <a:chOff x="-24615" y="-935617"/>
            <a:chExt cx="4166345" cy="779182"/>
          </a:xfrm>
          <a:solidFill>
            <a:srgbClr val="0033CC"/>
          </a:solidFill>
        </p:grpSpPr>
        <p:sp>
          <p:nvSpPr>
            <p:cNvPr id="13" name="圓角矩形 12"/>
            <p:cNvSpPr/>
            <p:nvPr/>
          </p:nvSpPr>
          <p:spPr>
            <a:xfrm>
              <a:off x="-24615" y="-935617"/>
              <a:ext cx="4166345" cy="767241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圓角矩形 4"/>
            <p:cNvSpPr/>
            <p:nvPr/>
          </p:nvSpPr>
          <p:spPr>
            <a:xfrm>
              <a:off x="-24615" y="-849041"/>
              <a:ext cx="4166345" cy="692606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5270" tIns="0" rIns="135270" bIns="0" spcCol="1270" anchor="ctr"/>
            <a:lstStyle/>
            <a:p>
              <a:pPr algn="ctr">
                <a:defRPr/>
              </a:pPr>
              <a:r>
                <a:rPr kumimoji="0" lang="en-US" altLang="zh-TW" sz="4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3.</a:t>
              </a:r>
              <a:r>
                <a:rPr kumimoji="0" lang="zh-TW" altLang="en-US" sz="4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財務</a:t>
              </a:r>
              <a:r>
                <a:rPr kumimoji="0" lang="zh-TW" altLang="en-US" sz="44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概況</a:t>
              </a:r>
              <a:endParaRPr kumimoji="0" lang="zh-TW" altLang="en-US" sz="4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5" name="文字方塊 5"/>
          <p:cNvSpPr txBox="1">
            <a:spLocks noChangeArrowheads="1"/>
          </p:cNvSpPr>
          <p:nvPr/>
        </p:nvSpPr>
        <p:spPr bwMode="auto">
          <a:xfrm>
            <a:off x="2916238" y="3357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zh-TW" altLang="en-US" sz="1800" dirty="0">
              <a:ea typeface="微軟正黑體" panose="020B0604030504040204" pitchFamily="34" charset="-12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843808" y="1957388"/>
            <a:ext cx="482453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1200"/>
              </a:spcBef>
            </a:pPr>
            <a:r>
              <a:rPr kumimoji="0"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kumimoji="0"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1. 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歷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年營收與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獲利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3-2. 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財務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比率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分析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3-3.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股利政策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標題 1"/>
          <p:cNvSpPr>
            <a:spLocks/>
          </p:cNvSpPr>
          <p:nvPr/>
        </p:nvSpPr>
        <p:spPr bwMode="auto">
          <a:xfrm>
            <a:off x="457200" y="-88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/>
          <a:p>
            <a:pPr algn="ctr" eaLnBrk="0" hangingPunct="0">
              <a:lnSpc>
                <a:spcPts val="6000"/>
              </a:lnSpc>
              <a:defRPr/>
            </a:pPr>
            <a:r>
              <a:rPr lang="en-US" altLang="zh-TW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3-1.</a:t>
            </a: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歷年營收及獲利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8436" name="內容版面配置區 2"/>
          <p:cNvSpPr>
            <a:spLocks/>
          </p:cNvSpPr>
          <p:nvPr/>
        </p:nvSpPr>
        <p:spPr bwMode="auto">
          <a:xfrm>
            <a:off x="434975" y="2181225"/>
            <a:ext cx="806291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algn="just" eaLnBrk="0" hangingPunct="0">
              <a:spcBef>
                <a:spcPct val="20000"/>
              </a:spcBef>
              <a:buFontTx/>
              <a:buChar char="•"/>
            </a:pPr>
            <a:endParaRPr lang="en-US" altLang="zh-TW" sz="1900" dirty="0">
              <a:ea typeface="微軟正黑體" panose="020B0604030504040204" pitchFamily="34" charset="-120"/>
            </a:endParaRPr>
          </a:p>
          <a:p>
            <a:pPr marL="365125" indent="-255588" eaLnBrk="0" hangingPunct="0">
              <a:spcBef>
                <a:spcPct val="20000"/>
              </a:spcBef>
              <a:buFontTx/>
              <a:buChar char="•"/>
            </a:pPr>
            <a:endParaRPr lang="zh-TW" altLang="en-US" sz="3200" dirty="0">
              <a:ea typeface="微軟正黑體" panose="020B0604030504040204" pitchFamily="34" charset="-120"/>
            </a:endParaRPr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684105"/>
              </p:ext>
            </p:extLst>
          </p:nvPr>
        </p:nvGraphicFramePr>
        <p:xfrm>
          <a:off x="-861222" y="1196752"/>
          <a:ext cx="10005222" cy="483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標題 1"/>
          <p:cNvSpPr>
            <a:spLocks/>
          </p:cNvSpPr>
          <p:nvPr/>
        </p:nvSpPr>
        <p:spPr bwMode="auto">
          <a:xfrm>
            <a:off x="457200" y="5104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/>
          <a:p>
            <a:pPr algn="ctr" eaLnBrk="0" hangingPunct="0">
              <a:lnSpc>
                <a:spcPts val="6000"/>
              </a:lnSpc>
              <a:defRPr/>
            </a:pPr>
            <a:r>
              <a:rPr lang="en-US" altLang="zh-TW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3-2.</a:t>
            </a: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財務比率分析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9460" name="內容版面配置區 2"/>
          <p:cNvSpPr>
            <a:spLocks/>
          </p:cNvSpPr>
          <p:nvPr/>
        </p:nvSpPr>
        <p:spPr bwMode="auto">
          <a:xfrm>
            <a:off x="434975" y="2181225"/>
            <a:ext cx="8062913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algn="just" eaLnBrk="0" hangingPunct="0">
              <a:spcBef>
                <a:spcPct val="20000"/>
              </a:spcBef>
              <a:buFontTx/>
              <a:buChar char="•"/>
            </a:pPr>
            <a:endParaRPr lang="en-US" altLang="zh-TW" sz="1900" dirty="0">
              <a:ea typeface="微軟正黑體" panose="020B0604030504040204" pitchFamily="34" charset="-120"/>
            </a:endParaRPr>
          </a:p>
          <a:p>
            <a:pPr marL="365125" indent="-255588" eaLnBrk="0" hangingPunct="0">
              <a:spcBef>
                <a:spcPct val="20000"/>
              </a:spcBef>
              <a:buFontTx/>
              <a:buChar char="•"/>
            </a:pPr>
            <a:endParaRPr lang="zh-TW" altLang="en-US" sz="3200" dirty="0">
              <a:ea typeface="微軟正黑體" panose="020B0604030504040204" pitchFamily="34" charset="-120"/>
            </a:endParaRPr>
          </a:p>
        </p:txBody>
      </p:sp>
      <p:graphicFrame>
        <p:nvGraphicFramePr>
          <p:cNvPr id="19671" name="Group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9961"/>
              </p:ext>
            </p:extLst>
          </p:nvPr>
        </p:nvGraphicFramePr>
        <p:xfrm>
          <a:off x="457200" y="980728"/>
          <a:ext cx="8363272" cy="4968550"/>
        </p:xfrm>
        <a:graphic>
          <a:graphicData uri="http://schemas.openxmlformats.org/drawingml/2006/table">
            <a:tbl>
              <a:tblPr/>
              <a:tblGrid>
                <a:gridCol w="1234735"/>
                <a:gridCol w="2056245"/>
                <a:gridCol w="1165590"/>
                <a:gridCol w="1165590"/>
                <a:gridCol w="1167237"/>
                <a:gridCol w="1573875"/>
              </a:tblGrid>
              <a:tr h="407343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財務比率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5013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項目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/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年度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103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年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104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年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105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年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106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年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9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月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30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日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79999"/>
                      </a:srgbClr>
                    </a:solidFill>
                  </a:tcPr>
                </a:tc>
              </a:tr>
              <a:tr h="49976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財務結構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)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負債占資產比率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33.58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38.86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34.86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39.40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4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長期資金占不動產、廠房及設備比率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222.80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210.45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240.06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237.27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</a:tr>
              <a:tr h="49634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償債能力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)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流動比率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321.95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234.68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265.03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207.33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76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速動比率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254.38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173.33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186.03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168.04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</a:tr>
              <a:tr h="49634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經營能力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次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)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應收款項週轉率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4.29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3.47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4.17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2.72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0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存貨週轉率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7.18 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6.99 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6.43 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5.78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</a:tr>
              <a:tr h="49805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獲利能力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(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)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資產報酬率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8.02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2.06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9.17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7.96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3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權益報酬率</a:t>
                      </a: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12.00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2.90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14.20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12.46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9925" marR="9925" marT="0" marB="0" anchor="ctr" horzOverflow="overflow">
                    <a:lnL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6D9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/>
          </p:cNvSpPr>
          <p:nvPr/>
        </p:nvSpPr>
        <p:spPr bwMode="auto">
          <a:xfrm>
            <a:off x="457200" y="0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/>
          <a:p>
            <a:pPr algn="ctr" eaLnBrk="0" hangingPunct="0">
              <a:lnSpc>
                <a:spcPts val="6000"/>
              </a:lnSpc>
              <a:defRPr/>
            </a:pPr>
            <a:r>
              <a:rPr lang="en-US" altLang="zh-TW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3-3.</a:t>
            </a: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股利政策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" y="1412776"/>
            <a:ext cx="82296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 defTabSz="711200" hangingPunct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sz="3200" b="1" dirty="0">
                <a:solidFill>
                  <a:srgbClr val="1F497D"/>
                </a:solidFill>
                <a:ea typeface="微軟正黑體" panose="020B0604030504040204" pitchFamily="34" charset="-120"/>
                <a:cs typeface="Arial" charset="0"/>
              </a:rPr>
              <a:t>公司如有獲利，提撥</a:t>
            </a:r>
            <a:r>
              <a:rPr lang="en-US" altLang="zh-TW" sz="3200" b="1" dirty="0">
                <a:solidFill>
                  <a:srgbClr val="FF0000"/>
                </a:solidFill>
                <a:ea typeface="微軟正黑體" panose="020B0604030504040204" pitchFamily="34" charset="-120"/>
                <a:cs typeface="Arial" charset="0"/>
              </a:rPr>
              <a:t>1%~3%</a:t>
            </a:r>
            <a:r>
              <a:rPr lang="zh-TW" altLang="zh-TW" sz="3200" b="1" dirty="0">
                <a:solidFill>
                  <a:srgbClr val="1F497D"/>
                </a:solidFill>
                <a:ea typeface="微軟正黑體" panose="020B0604030504040204" pitchFamily="34" charset="-120"/>
                <a:cs typeface="Arial" charset="0"/>
              </a:rPr>
              <a:t>為員工酬勞</a:t>
            </a:r>
            <a:r>
              <a:rPr lang="zh-TW" altLang="en-US" sz="3200" b="1" dirty="0">
                <a:solidFill>
                  <a:srgbClr val="1F497D"/>
                </a:solidFill>
                <a:ea typeface="微軟正黑體" panose="020B0604030504040204" pitchFamily="34" charset="-120"/>
                <a:cs typeface="Arial" charset="0"/>
              </a:rPr>
              <a:t>。</a:t>
            </a:r>
            <a:endParaRPr lang="zh-TW" altLang="en-US" sz="3200" b="1" dirty="0">
              <a:solidFill>
                <a:srgbClr val="1F497D"/>
              </a:solidFill>
              <a:ea typeface="微軟正黑體" panose="020B0604030504040204" pitchFamily="34" charset="-120"/>
            </a:endParaRPr>
          </a:p>
          <a:p>
            <a:pPr marL="285750" lvl="1" indent="-285750" algn="just" defTabSz="711200" hangingPunct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zh-TW" sz="3200" b="1" dirty="0">
                <a:solidFill>
                  <a:srgbClr val="1F497D"/>
                </a:solidFill>
                <a:ea typeface="微軟正黑體" panose="020B0604030504040204" pitchFamily="34" charset="-120"/>
                <a:cs typeface="Arial" charset="0"/>
              </a:rPr>
              <a:t>盈餘之分派以</a:t>
            </a:r>
            <a:r>
              <a:rPr lang="zh-TW" altLang="zh-TW" sz="3200" b="1" dirty="0">
                <a:solidFill>
                  <a:srgbClr val="FF0000"/>
                </a:solidFill>
                <a:ea typeface="微軟正黑體" panose="020B0604030504040204" pitchFamily="34" charset="-120"/>
                <a:cs typeface="Arial" charset="0"/>
              </a:rPr>
              <a:t>現金股利為優先</a:t>
            </a:r>
            <a:r>
              <a:rPr lang="zh-TW" altLang="zh-TW" sz="3200" b="1" dirty="0">
                <a:solidFill>
                  <a:srgbClr val="1F497D"/>
                </a:solidFill>
                <a:ea typeface="微軟正黑體" panose="020B0604030504040204" pitchFamily="34" charset="-120"/>
                <a:cs typeface="Arial" charset="0"/>
              </a:rPr>
              <a:t>，股票股利之比例以不高於股利總額之</a:t>
            </a:r>
            <a:r>
              <a:rPr lang="en-US" altLang="zh-TW" sz="3200" b="1" dirty="0">
                <a:solidFill>
                  <a:srgbClr val="1F497D"/>
                </a:solidFill>
                <a:ea typeface="微軟正黑體" panose="020B0604030504040204" pitchFamily="34" charset="-120"/>
                <a:cs typeface="Arial" charset="0"/>
              </a:rPr>
              <a:t>50%</a:t>
            </a:r>
            <a:r>
              <a:rPr lang="zh-TW" altLang="zh-TW" sz="3200" b="1" dirty="0">
                <a:solidFill>
                  <a:srgbClr val="1F497D"/>
                </a:solidFill>
                <a:ea typeface="微軟正黑體" panose="020B0604030504040204" pitchFamily="34" charset="-120"/>
                <a:cs typeface="Arial" charset="0"/>
              </a:rPr>
              <a:t>為原則。</a:t>
            </a:r>
            <a:endParaRPr lang="en-US" altLang="zh-TW" sz="3200" b="1" dirty="0">
              <a:solidFill>
                <a:srgbClr val="1F497D"/>
              </a:solidFill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標題 1"/>
          <p:cNvSpPr>
            <a:spLocks/>
          </p:cNvSpPr>
          <p:nvPr/>
        </p:nvSpPr>
        <p:spPr bwMode="auto">
          <a:xfrm>
            <a:off x="457200" y="-5302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 anchorCtr="0"/>
          <a:lstStyle/>
          <a:p>
            <a:pPr>
              <a:lnSpc>
                <a:spcPts val="6000"/>
              </a:lnSpc>
            </a:pPr>
            <a:r>
              <a:rPr lang="en-US" altLang="zh-TW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1-1.</a:t>
            </a: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公司簡介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147" name="內容版面配置區 2"/>
          <p:cNvSpPr>
            <a:spLocks/>
          </p:cNvSpPr>
          <p:nvPr/>
        </p:nvSpPr>
        <p:spPr bwMode="auto">
          <a:xfrm>
            <a:off x="457200" y="980728"/>
            <a:ext cx="82296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0" lvl="1" indent="-342900" algn="just" hangingPunct="0">
              <a:lnSpc>
                <a:spcPts val="35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公司設立</a:t>
            </a:r>
            <a:r>
              <a:rPr lang="zh-TW" altLang="en-US" sz="2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en-US" altLang="zh-TW" sz="2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44</a:t>
            </a:r>
            <a:r>
              <a:rPr lang="zh-TW" altLang="en-US" sz="2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 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 </a:t>
            </a:r>
            <a:endParaRPr lang="en-US" altLang="zh-TW" sz="2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444500" lvl="1" indent="-342900" algn="just" hangingPunct="0">
              <a:lnSpc>
                <a:spcPts val="35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董事長暨總經理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：盧天麟</a:t>
            </a:r>
            <a:endParaRPr lang="en-US" altLang="zh-TW" sz="2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444500" lvl="1" indent="-342900" algn="just" hangingPunct="0">
              <a:lnSpc>
                <a:spcPts val="35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實收資本： 新台幣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10.78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億元</a:t>
            </a:r>
            <a:endParaRPr lang="en-US" altLang="zh-TW" sz="2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444500" lvl="1" indent="-342900" algn="just" hangingPunct="0">
              <a:lnSpc>
                <a:spcPts val="35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主要股東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    </a:t>
            </a:r>
          </a:p>
          <a:p>
            <a:pPr marL="901700" lvl="2" indent="-342900" algn="just" hangingPunct="0">
              <a:lnSpc>
                <a:spcPts val="35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台翔航太公司 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(TAC) (77.51%) </a:t>
            </a:r>
          </a:p>
          <a:p>
            <a:pPr marL="901700" lvl="2" indent="-342900" algn="just" hangingPunct="0">
              <a:lnSpc>
                <a:spcPts val="3500"/>
              </a:lnSpc>
              <a:buClr>
                <a:srgbClr val="0000FF"/>
              </a:buClr>
              <a:buFont typeface="Wingdings" panose="05000000000000000000" pitchFamily="2" charset="2"/>
              <a:buChar char="u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台灣糖業公司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(TSC)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(15.12%)</a:t>
            </a:r>
          </a:p>
          <a:p>
            <a:pPr marL="444500" lvl="1" indent="-342900" algn="just" hangingPunct="0">
              <a:lnSpc>
                <a:spcPts val="35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員工人數：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850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截至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106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月底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</a:p>
          <a:p>
            <a:pPr marL="444500" lvl="1" indent="-342900" algn="just" hangingPunct="0">
              <a:lnSpc>
                <a:spcPts val="35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營業項目：飛機維修、航材買賣</a:t>
            </a:r>
            <a:endParaRPr lang="en-US" altLang="zh-TW" sz="2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444500" lvl="1" indent="-342900" algn="just" eaLnBrk="0" hangingPunct="0">
              <a:lnSpc>
                <a:spcPts val="35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地    址：台南市仁德區機場路</a:t>
            </a:r>
            <a:r>
              <a:rPr lang="en-US" altLang="zh-TW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1050</a:t>
            </a:r>
            <a:r>
              <a:rPr lang="zh-TW" altLang="en-US" sz="2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號</a:t>
            </a:r>
            <a:endParaRPr lang="zh-TW" altLang="en-US" sz="2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051720" y="5136032"/>
            <a:ext cx="5796391" cy="1099014"/>
            <a:chOff x="1151873" y="5228357"/>
            <a:chExt cx="6840538" cy="1296987"/>
          </a:xfrm>
        </p:grpSpPr>
        <p:pic>
          <p:nvPicPr>
            <p:cNvPr id="5" name="Picture 5" descr="P42522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873" y="5228357"/>
              <a:ext cx="2228476" cy="12795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6" name="Picture 6" descr="P42522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052" y="5228357"/>
              <a:ext cx="2258359" cy="12958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7" name="Picture 7" descr="P415207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982" y="5228357"/>
              <a:ext cx="2252667" cy="1296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pic>
        <p:nvPicPr>
          <p:cNvPr id="8" name="Picture 5" descr="台灣地圖(英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146389"/>
            <a:ext cx="2969320" cy="318907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橢圓 9"/>
          <p:cNvSpPr/>
          <p:nvPr/>
        </p:nvSpPr>
        <p:spPr>
          <a:xfrm>
            <a:off x="6589815" y="3131698"/>
            <a:ext cx="719035" cy="3973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92275" y="911225"/>
            <a:ext cx="6299200" cy="4533900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kumimoji="0" lang="zh-TW" altLang="en-US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35170" name="文字方塊 5"/>
          <p:cNvSpPr txBox="1">
            <a:spLocks noChangeArrowheads="1"/>
          </p:cNvSpPr>
          <p:nvPr/>
        </p:nvSpPr>
        <p:spPr bwMode="auto">
          <a:xfrm>
            <a:off x="2916238" y="29273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 sz="1800" dirty="0">
              <a:latin typeface="Calibri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135173" name="群組 2"/>
          <p:cNvGrpSpPr>
            <a:grpSpLocks/>
          </p:cNvGrpSpPr>
          <p:nvPr/>
        </p:nvGrpSpPr>
        <p:grpSpPr bwMode="auto">
          <a:xfrm>
            <a:off x="2195513" y="476250"/>
            <a:ext cx="4968875" cy="828675"/>
            <a:chOff x="-24615" y="-935617"/>
            <a:chExt cx="4166345" cy="779182"/>
          </a:xfrm>
          <a:solidFill>
            <a:srgbClr val="0033CC"/>
          </a:solidFill>
        </p:grpSpPr>
        <p:sp>
          <p:nvSpPr>
            <p:cNvPr id="13" name="圓角矩形 12"/>
            <p:cNvSpPr/>
            <p:nvPr/>
          </p:nvSpPr>
          <p:spPr>
            <a:xfrm>
              <a:off x="-24615" y="-935617"/>
              <a:ext cx="4166345" cy="767241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圓角矩形 4"/>
            <p:cNvSpPr/>
            <p:nvPr/>
          </p:nvSpPr>
          <p:spPr>
            <a:xfrm>
              <a:off x="-24615" y="-849041"/>
              <a:ext cx="4166345" cy="692606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35270" tIns="0" rIns="135270" bIns="0" spcCol="1270" anchor="ctr"/>
            <a:lstStyle/>
            <a:p>
              <a:pPr algn="ctr">
                <a:defRPr/>
              </a:pPr>
              <a:r>
                <a:rPr kumimoji="0" lang="en-US" altLang="zh-TW" sz="4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4</a:t>
              </a:r>
              <a:r>
                <a:rPr kumimoji="0" lang="en-US" altLang="zh-TW" sz="4400" b="1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.</a:t>
              </a:r>
              <a:r>
                <a:rPr kumimoji="0" lang="zh-TW" altLang="en-US" sz="44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未來展望與分析</a:t>
              </a:r>
            </a:p>
          </p:txBody>
        </p:sp>
      </p:grpSp>
      <p:sp>
        <p:nvSpPr>
          <p:cNvPr id="135176" name="文字方塊 5"/>
          <p:cNvSpPr txBox="1">
            <a:spLocks noChangeArrowheads="1"/>
          </p:cNvSpPr>
          <p:nvPr/>
        </p:nvSpPr>
        <p:spPr bwMode="auto">
          <a:xfrm>
            <a:off x="2916238" y="29273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 sz="1800" dirty="0">
              <a:latin typeface="Calibri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5177" name="Text Box 3"/>
          <p:cNvSpPr txBox="1">
            <a:spLocks noChangeArrowheads="1"/>
          </p:cNvSpPr>
          <p:nvPr/>
        </p:nvSpPr>
        <p:spPr bwMode="auto">
          <a:xfrm>
            <a:off x="2590800" y="1772816"/>
            <a:ext cx="482441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ts val="2400"/>
              </a:spcBef>
            </a:pPr>
            <a:r>
              <a:rPr kumimoji="0" lang="en-US" altLang="zh-TW" sz="3200" b="1" dirty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4</a:t>
            </a:r>
            <a:r>
              <a:rPr kumimoji="0" lang="en-US" altLang="zh-TW" sz="32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-1</a:t>
            </a:r>
            <a:r>
              <a:rPr kumimoji="0" lang="en-US" altLang="zh-TW" sz="3200" b="1" dirty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.</a:t>
            </a:r>
            <a:r>
              <a:rPr kumimoji="0" lang="zh-TW" altLang="en-US" sz="3200" b="1" dirty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 </a:t>
            </a:r>
            <a:r>
              <a:rPr kumimoji="0" lang="en-US" altLang="zh-TW" sz="3200" b="1" dirty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SWOT</a:t>
            </a:r>
            <a:r>
              <a:rPr kumimoji="0" lang="zh-TW" altLang="en-US" sz="32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分析</a:t>
            </a:r>
            <a:endParaRPr kumimoji="0" lang="en-US" altLang="zh-TW" sz="3200" b="1" dirty="0" smtClean="0">
              <a:solidFill>
                <a:srgbClr val="0000FF"/>
              </a:solidFill>
              <a:ea typeface="微軟正黑體" panose="020B0604030504040204" pitchFamily="34" charset="-120"/>
              <a:cs typeface="Arial" charset="0"/>
            </a:endParaRPr>
          </a:p>
          <a:p>
            <a:pPr eaLnBrk="1" hangingPunct="1">
              <a:spcBef>
                <a:spcPts val="2400"/>
              </a:spcBef>
            </a:pPr>
            <a:r>
              <a:rPr kumimoji="0" lang="en-US" altLang="zh-TW" sz="3200" b="1" dirty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4</a:t>
            </a:r>
            <a:r>
              <a:rPr kumimoji="0" lang="en-US" altLang="zh-TW" sz="32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-2.</a:t>
            </a:r>
            <a:r>
              <a:rPr kumimoji="0" lang="zh-TW" altLang="en-US" sz="32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 未來營運策略</a:t>
            </a:r>
            <a:endParaRPr kumimoji="0" lang="en-US" altLang="zh-TW" sz="3200" b="1" dirty="0">
              <a:solidFill>
                <a:srgbClr val="0000FF"/>
              </a:solidFill>
              <a:ea typeface="微軟正黑體" panose="020B0604030504040204" pitchFamily="34" charset="-120"/>
              <a:cs typeface="Arial" charset="0"/>
            </a:endParaRPr>
          </a:p>
          <a:p>
            <a:pPr eaLnBrk="1" hangingPunct="1">
              <a:spcBef>
                <a:spcPts val="2400"/>
              </a:spcBef>
            </a:pPr>
            <a:r>
              <a:rPr kumimoji="0" lang="en-US" altLang="zh-TW" sz="3200" b="1" dirty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4</a:t>
            </a:r>
            <a:r>
              <a:rPr kumimoji="0" lang="en-US" altLang="zh-TW" sz="32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-3.</a:t>
            </a:r>
            <a:r>
              <a:rPr kumimoji="0" lang="zh-TW" altLang="en-US" sz="32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 未來發展計畫</a:t>
            </a:r>
            <a:endParaRPr kumimoji="0" lang="en-US" altLang="zh-TW" sz="3200" b="1" dirty="0" smtClean="0">
              <a:solidFill>
                <a:srgbClr val="0000FF"/>
              </a:solidFill>
              <a:ea typeface="微軟正黑體" panose="020B0604030504040204" pitchFamily="34" charset="-120"/>
              <a:cs typeface="Arial" charset="0"/>
            </a:endParaRPr>
          </a:p>
          <a:p>
            <a:pPr eaLnBrk="1" hangingPunct="1">
              <a:spcBef>
                <a:spcPts val="2400"/>
              </a:spcBef>
            </a:pPr>
            <a:r>
              <a:rPr kumimoji="0" lang="en-US" altLang="zh-TW" sz="32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4-4.</a:t>
            </a:r>
            <a:r>
              <a:rPr kumimoji="0" lang="zh-TW" altLang="en-US" sz="3200" b="1" dirty="0" smtClean="0">
                <a:solidFill>
                  <a:srgbClr val="0000FF"/>
                </a:solidFill>
                <a:ea typeface="微軟正黑體" panose="020B0604030504040204" pitchFamily="34" charset="-120"/>
                <a:cs typeface="Arial" charset="0"/>
              </a:rPr>
              <a:t> 南向政策</a:t>
            </a:r>
            <a:endParaRPr kumimoji="0" lang="en-US" altLang="zh-TW" sz="3200" b="1" dirty="0">
              <a:solidFill>
                <a:srgbClr val="0000FF"/>
              </a:solidFill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09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0825" y="1052736"/>
            <a:ext cx="4320778" cy="2523781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571603" y="1046981"/>
            <a:ext cx="4320778" cy="25171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222" y="3573016"/>
            <a:ext cx="4320778" cy="2512655"/>
          </a:xfrm>
          <a:prstGeom prst="rect">
            <a:avLst/>
          </a:prstGeom>
          <a:solidFill>
            <a:srgbClr val="FF5A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572000" y="3573016"/>
            <a:ext cx="4320778" cy="252155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250825" y="1268915"/>
            <a:ext cx="8419768" cy="4764615"/>
            <a:chOff x="295" y="911"/>
            <a:chExt cx="5125" cy="2870"/>
          </a:xfrm>
        </p:grpSpPr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317" y="911"/>
              <a:ext cx="2608" cy="139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66700" indent="-266700"/>
              <a:r>
                <a:rPr lang="en-US" altLang="zh-TW" sz="2400" b="1" dirty="0">
                  <a:solidFill>
                    <a:srgbClr val="800000"/>
                  </a:solidFill>
                  <a:latin typeface="+mj-lt"/>
                  <a:ea typeface="微軟正黑體" panose="020B0604030504040204" pitchFamily="34" charset="-120"/>
                </a:rPr>
                <a:t>S</a:t>
              </a:r>
              <a:r>
                <a:rPr lang="zh-TW" altLang="en-US" sz="2400" b="1" dirty="0">
                  <a:solidFill>
                    <a:srgbClr val="800000"/>
                  </a:solidFill>
                  <a:latin typeface="+mj-lt"/>
                  <a:ea typeface="微軟正黑體" panose="020B0604030504040204" pitchFamily="34" charset="-120"/>
                </a:rPr>
                <a:t>（優勢）</a:t>
              </a:r>
              <a:endParaRPr lang="zh-TW" altLang="en-US" sz="2400" dirty="0">
                <a:solidFill>
                  <a:srgbClr val="800000"/>
                </a:solidFill>
                <a:latin typeface="+mj-lt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歷史</a:t>
              </a:r>
              <a:r>
                <a:rPr lang="zh-TW" altLang="en-US" sz="2000" b="1" dirty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悠久具備豐富產業經驗。</a:t>
              </a: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取得</a:t>
              </a:r>
              <a:r>
                <a:rPr lang="zh-TW" altLang="en-US" sz="2000" b="1" dirty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多項國際級專業認證。</a:t>
              </a: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多型飛機原廠授權，已</a:t>
              </a:r>
              <a:r>
                <a:rPr lang="zh-TW" altLang="en-US" sz="2000" b="1" dirty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建構完整與客製化之維修能量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。</a:t>
              </a:r>
              <a:endParaRPr lang="en-US" altLang="zh-TW" sz="2000" b="1" dirty="0" smtClean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軍機、民機業務雙軸發展。</a:t>
              </a:r>
              <a:endParaRPr lang="en-US" altLang="zh-TW" sz="2000" b="1" dirty="0" smtClean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zh-TW" altLang="en-US" sz="2000" b="1" dirty="0"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83984" name="Rectangle 16"/>
            <p:cNvSpPr>
              <a:spLocks noChangeArrowheads="1"/>
            </p:cNvSpPr>
            <p:nvPr/>
          </p:nvSpPr>
          <p:spPr bwMode="auto">
            <a:xfrm>
              <a:off x="2971" y="911"/>
              <a:ext cx="2449" cy="1761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66700" indent="-266700"/>
              <a:r>
                <a:rPr lang="en-US" altLang="zh-TW" sz="2400" b="1" dirty="0" err="1">
                  <a:solidFill>
                    <a:srgbClr val="800000"/>
                  </a:solidFill>
                  <a:latin typeface="+mj-lt"/>
                  <a:ea typeface="微軟正黑體" panose="020B0604030504040204" pitchFamily="34" charset="-120"/>
                </a:rPr>
                <a:t>W（劣勢</a:t>
              </a:r>
              <a:r>
                <a:rPr lang="en-US" altLang="zh-TW" sz="2400" b="1" dirty="0">
                  <a:solidFill>
                    <a:srgbClr val="800000"/>
                  </a:solidFill>
                  <a:latin typeface="+mj-lt"/>
                  <a:ea typeface="微軟正黑體" panose="020B0604030504040204" pitchFamily="34" charset="-120"/>
                </a:rPr>
                <a:t>）</a:t>
              </a: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尚未取得</a:t>
              </a:r>
              <a:r>
                <a:rPr lang="en-US" altLang="zh-TW" sz="2000" b="1" dirty="0" err="1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EASA證照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，</a:t>
              </a:r>
              <a:r>
                <a:rPr lang="zh-TW" altLang="en-US" sz="2000" b="1" dirty="0">
                  <a:solidFill>
                    <a:schemeClr val="bg1"/>
                  </a:solidFill>
                  <a:ea typeface="微軟正黑體" panose="020B0604030504040204" pitchFamily="34" charset="-120"/>
                </a:rPr>
                <a:t>影響</a:t>
              </a:r>
              <a:r>
                <a:rPr lang="en-US" altLang="zh-TW" sz="2000" b="1" dirty="0" err="1" smtClean="0">
                  <a:solidFill>
                    <a:schemeClr val="bg1"/>
                  </a:solidFill>
                  <a:ea typeface="微軟正黑體" panose="020B0604030504040204" pitchFamily="34" charset="-120"/>
                </a:rPr>
                <a:t>民機維修業務擴展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。</a:t>
              </a: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zh-TW" altLang="zh-TW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</a:t>
              </a:r>
              <a:r>
                <a:rPr lang="zh-TW" altLang="zh-TW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機場規模限制，無法承接廣體機業務。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endParaRPr lang="en-US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endParaRPr lang="en-US" altLang="zh-TW" sz="2000" b="1" dirty="0" smtClean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endParaRPr lang="en-US" altLang="zh-TW" sz="2000" b="1" dirty="0" smtClean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83985" name="Rectangle 17"/>
            <p:cNvSpPr>
              <a:spLocks noChangeArrowheads="1"/>
            </p:cNvSpPr>
            <p:nvPr/>
          </p:nvSpPr>
          <p:spPr bwMode="auto">
            <a:xfrm>
              <a:off x="295" y="2391"/>
              <a:ext cx="2718" cy="139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66700" indent="-266700"/>
              <a:r>
                <a:rPr lang="en-US" altLang="zh-TW" sz="2400" b="1" dirty="0">
                  <a:solidFill>
                    <a:srgbClr val="FFFF00"/>
                  </a:solidFill>
                  <a:latin typeface="+mj-lt"/>
                  <a:ea typeface="微軟正黑體" panose="020B0604030504040204" pitchFamily="34" charset="-120"/>
                </a:rPr>
                <a:t>O</a:t>
              </a:r>
              <a:r>
                <a:rPr lang="zh-TW" altLang="en-US" sz="2400" b="1" dirty="0">
                  <a:solidFill>
                    <a:srgbClr val="FFFF00"/>
                  </a:solidFill>
                  <a:latin typeface="+mj-lt"/>
                  <a:ea typeface="微軟正黑體" panose="020B0604030504040204" pitchFamily="34" charset="-120"/>
                </a:rPr>
                <a:t>（機會）</a:t>
              </a:r>
            </a:p>
            <a:p>
              <a:pPr marL="342900" indent="-342900" hangingPunct="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en-US" altLang="zh-TW" sz="2000" b="1" dirty="0" err="1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全球客機數量增加</a:t>
              </a:r>
              <a:r>
                <a:rPr lang="en-US" altLang="zh-TW" sz="2000" b="1" dirty="0" err="1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，商機</a:t>
              </a:r>
              <a:r>
                <a:rPr lang="zh-TW" altLang="en-US" sz="2000" b="1" dirty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龐大。</a:t>
              </a:r>
            </a:p>
            <a:p>
              <a:pPr marL="342900" indent="-342900" hangingPunct="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en-US" altLang="zh-TW" sz="2000" b="1" dirty="0" err="1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亞太地區為全球最大航空運輸市場</a:t>
              </a:r>
              <a:r>
                <a:rPr lang="en-US" altLang="zh-TW" sz="2000" b="1" dirty="0" err="1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，台灣具地利優勢</a:t>
              </a:r>
              <a:r>
                <a:rPr lang="zh-TW" altLang="en-US" sz="2000" b="1" dirty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。</a:t>
              </a:r>
              <a:endParaRPr lang="en-US" altLang="zh-TW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endParaRPr>
            </a:p>
            <a:p>
              <a:pPr marL="342900" indent="-342900" hangingPunct="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en-US" altLang="zh-TW" sz="2000" b="1" dirty="0" err="1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廉價航空興起提供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維修</a:t>
              </a:r>
              <a:r>
                <a:rPr lang="en-US" altLang="zh-TW" sz="2000" b="1" dirty="0" err="1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成長動能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。</a:t>
              </a:r>
            </a:p>
            <a:p>
              <a:pPr marL="342900" indent="-342900" hangingPunct="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dirty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政府持續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推動軍機策略性商維及航太產業。</a:t>
              </a:r>
              <a:endParaRPr lang="en-US" altLang="zh-TW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  <p:sp>
          <p:nvSpPr>
            <p:cNvPr id="83986" name="Rectangle 18"/>
            <p:cNvSpPr>
              <a:spLocks noChangeArrowheads="1"/>
            </p:cNvSpPr>
            <p:nvPr/>
          </p:nvSpPr>
          <p:spPr bwMode="auto">
            <a:xfrm>
              <a:off x="2925" y="2395"/>
              <a:ext cx="2495" cy="1020"/>
            </a:xfrm>
            <a:prstGeom prst="rect">
              <a:avLst/>
            </a:prstGeom>
            <a:noFill/>
            <a:ln>
              <a:noFill/>
            </a:ln>
            <a:effectLst>
              <a:prstShdw prst="shdw12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66700" indent="-266700"/>
              <a:r>
                <a:rPr lang="en-US" altLang="zh-TW" sz="2400" b="1" dirty="0">
                  <a:solidFill>
                    <a:srgbClr val="FFFF00"/>
                  </a:solidFill>
                  <a:latin typeface="+mj-lt"/>
                  <a:ea typeface="微軟正黑體" panose="020B0604030504040204" pitchFamily="34" charset="-120"/>
                </a:rPr>
                <a:t>T</a:t>
              </a:r>
              <a:r>
                <a:rPr lang="zh-TW" altLang="en-US" sz="2400" b="1" dirty="0">
                  <a:solidFill>
                    <a:srgbClr val="FFFF00"/>
                  </a:solidFill>
                  <a:latin typeface="+mj-lt"/>
                  <a:ea typeface="微軟正黑體" panose="020B0604030504040204" pitchFamily="34" charset="-120"/>
                </a:rPr>
                <a:t>（威脅）</a:t>
              </a: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來自新興國家之競爭</a:t>
              </a:r>
              <a:r>
                <a:rPr lang="zh-TW" altLang="en-US" sz="2000" b="1" dirty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對手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增加。</a:t>
              </a:r>
              <a:endParaRPr lang="zh-TW" altLang="en-US" sz="2000" b="1" dirty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老</a:t>
              </a:r>
              <a:r>
                <a:rPr lang="zh-TW" altLang="en-US" sz="2000" b="1" dirty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舊機種維修零件取得不易，影響交機時程。</a:t>
              </a:r>
              <a:r>
                <a:rPr lang="zh-TW" altLang="en-US" sz="20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微軟正黑體" panose="020B0604030504040204" pitchFamily="34" charset="-120"/>
                </a:rPr>
                <a:t> </a:t>
              </a:r>
              <a:endParaRPr lang="en-US" altLang="zh-TW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微軟正黑體" panose="020B0604030504040204" pitchFamily="34" charset="-120"/>
              </a:endParaRPr>
            </a:p>
            <a:p>
              <a:pPr marL="342900" indent="-342900">
                <a:lnSpc>
                  <a:spcPts val="2400"/>
                </a:lnSpc>
                <a:buFont typeface="Wingdings" panose="05000000000000000000" pitchFamily="2" charset="2"/>
                <a:buChar char="Ø"/>
              </a:pPr>
              <a:r>
                <a:rPr lang="zh-TW" altLang="en-US" sz="2000" b="1" dirty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存貨備料風險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+mj-lt"/>
                  <a:ea typeface="微軟正黑體" panose="020B0604030504040204" pitchFamily="34" charset="-120"/>
                </a:rPr>
                <a:t>。</a:t>
              </a:r>
              <a:endParaRPr lang="en-US" altLang="zh-TW" sz="2000" b="1" dirty="0" smtClean="0">
                <a:solidFill>
                  <a:schemeClr val="bg1"/>
                </a:solidFill>
                <a:latin typeface="+mj-lt"/>
                <a:ea typeface="微軟正黑體" panose="020B0604030504040204" pitchFamily="34" charset="-120"/>
              </a:endParaRPr>
            </a:p>
          </p:txBody>
        </p:sp>
      </p:grpSp>
      <p:sp>
        <p:nvSpPr>
          <p:cNvPr id="83988" name="標題 1"/>
          <p:cNvSpPr>
            <a:spLocks/>
          </p:cNvSpPr>
          <p:nvPr/>
        </p:nvSpPr>
        <p:spPr bwMode="auto">
          <a:xfrm>
            <a:off x="466725" y="-19050"/>
            <a:ext cx="8497888" cy="9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/>
          <a:p>
            <a:pPr algn="ctr" eaLnBrk="0" hangingPunct="0">
              <a:lnSpc>
                <a:spcPts val="6000"/>
              </a:lnSpc>
              <a:defRPr/>
            </a:pPr>
            <a:r>
              <a:rPr lang="en-US" altLang="zh-TW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4-1.SWOT</a:t>
            </a: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分析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47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6" name="AutoShape 16"/>
          <p:cNvSpPr>
            <a:spLocks noChangeArrowheads="1"/>
          </p:cNvSpPr>
          <p:nvPr/>
        </p:nvSpPr>
        <p:spPr bwMode="auto">
          <a:xfrm>
            <a:off x="2124075" y="1701800"/>
            <a:ext cx="4752975" cy="3816350"/>
          </a:xfrm>
          <a:custGeom>
            <a:avLst/>
            <a:gdLst>
              <a:gd name="G0" fmla="+- 1111 0 0"/>
              <a:gd name="G1" fmla="+- 21600 0 1111"/>
              <a:gd name="G2" fmla="+- 21600 0 111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111" y="10800"/>
                </a:moveTo>
                <a:cubicBezTo>
                  <a:pt x="1111" y="16151"/>
                  <a:pt x="5449" y="20489"/>
                  <a:pt x="10800" y="20489"/>
                </a:cubicBezTo>
                <a:cubicBezTo>
                  <a:pt x="16151" y="20489"/>
                  <a:pt x="20489" y="16151"/>
                  <a:pt x="20489" y="10800"/>
                </a:cubicBezTo>
                <a:cubicBezTo>
                  <a:pt x="20489" y="5449"/>
                  <a:pt x="16151" y="1111"/>
                  <a:pt x="10800" y="1111"/>
                </a:cubicBezTo>
                <a:cubicBezTo>
                  <a:pt x="5449" y="1111"/>
                  <a:pt x="1111" y="5449"/>
                  <a:pt x="1111" y="1080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827088" y="1916113"/>
            <a:ext cx="2016125" cy="1441450"/>
          </a:xfrm>
          <a:prstGeom prst="flowChartDocumen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與其他維修廠</a:t>
            </a:r>
          </a:p>
          <a:p>
            <a:pPr algn="ctr"/>
            <a:r>
              <a:rPr kumimoji="0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策略聯盟</a:t>
            </a:r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3492500" y="1341438"/>
            <a:ext cx="2016125" cy="1441450"/>
          </a:xfrm>
          <a:prstGeom prst="flowChartDocument">
            <a:avLst/>
          </a:prstGeom>
          <a:gradFill rotWithShape="1"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降低存貨</a:t>
            </a:r>
          </a:p>
          <a:p>
            <a:pPr algn="ctr"/>
            <a:r>
              <a:rPr kumimoji="0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呆滯風險</a:t>
            </a:r>
          </a:p>
        </p:txBody>
      </p:sp>
      <p:sp>
        <p:nvSpPr>
          <p:cNvPr id="87052" name="AutoShape 12"/>
          <p:cNvSpPr>
            <a:spLocks noChangeArrowheads="1"/>
          </p:cNvSpPr>
          <p:nvPr/>
        </p:nvSpPr>
        <p:spPr bwMode="auto">
          <a:xfrm>
            <a:off x="900113" y="3716338"/>
            <a:ext cx="2016125" cy="1441450"/>
          </a:xfrm>
          <a:prstGeom prst="flowChartDocument">
            <a:avLst/>
          </a:prstGeom>
          <a:gradFill rotWithShape="1">
            <a:gsLst>
              <a:gs pos="0">
                <a:srgbClr val="EFEAA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配合政府政策</a:t>
            </a:r>
          </a:p>
          <a:p>
            <a:pPr algn="ctr"/>
            <a:r>
              <a:rPr kumimoji="0"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南向、援贈</a:t>
            </a:r>
            <a:r>
              <a:rPr kumimoji="0"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87053" name="AutoShape 13"/>
          <p:cNvSpPr>
            <a:spLocks noChangeArrowheads="1"/>
          </p:cNvSpPr>
          <p:nvPr/>
        </p:nvSpPr>
        <p:spPr bwMode="auto">
          <a:xfrm>
            <a:off x="3492500" y="4795838"/>
            <a:ext cx="2016125" cy="1441450"/>
          </a:xfrm>
          <a:prstGeom prst="flowChartDocument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爭取軍方</a:t>
            </a:r>
            <a:r>
              <a:rPr kumimoji="0" lang="zh-TW" altLang="en-US" sz="22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效益</a:t>
            </a:r>
            <a:endParaRPr kumimoji="0" lang="en-US" altLang="zh-TW" sz="22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kumimoji="0" lang="zh-TW" altLang="en-US" sz="22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後勤</a:t>
            </a:r>
            <a:r>
              <a:rPr kumimoji="0"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合約</a:t>
            </a:r>
            <a:endParaRPr kumimoji="0"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055" name="AutoShape 15"/>
          <p:cNvSpPr>
            <a:spLocks noChangeArrowheads="1"/>
          </p:cNvSpPr>
          <p:nvPr/>
        </p:nvSpPr>
        <p:spPr bwMode="auto">
          <a:xfrm>
            <a:off x="3492500" y="3070225"/>
            <a:ext cx="2016125" cy="1441450"/>
          </a:xfrm>
          <a:prstGeom prst="flowChartDocument">
            <a:avLst/>
          </a:prstGeom>
          <a:gradFill rotWithShape="1">
            <a:gsLst>
              <a:gs pos="0">
                <a:srgbClr val="FF5050">
                  <a:lumMod val="77000"/>
                  <a:lumOff val="23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/>
        </p:spPr>
        <p:txBody>
          <a:bodyPr wrap="none" anchor="ctr"/>
          <a:lstStyle/>
          <a:p>
            <a:pPr algn="ctr" hangingPunct="0"/>
            <a:r>
              <a:rPr kumimoji="0" lang="zh-TW" altLang="en-US" sz="2200" b="1" dirty="0" smtClean="0"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申請</a:t>
            </a:r>
            <a:r>
              <a:rPr kumimoji="0" lang="en-US" altLang="zh-TW" sz="2200" b="1" dirty="0"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EASA</a:t>
            </a:r>
            <a:r>
              <a:rPr kumimoji="0" lang="zh-TW" altLang="en-US" sz="2200" b="1" dirty="0" smtClean="0"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能量</a:t>
            </a:r>
            <a:endParaRPr kumimoji="0" lang="en-US" altLang="zh-TW" sz="2200" b="1" dirty="0" smtClean="0">
              <a:latin typeface="Times New Roman" pitchFamily="18" charset="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hangingPunct="0"/>
            <a:r>
              <a:rPr kumimoji="0" lang="zh-TW" altLang="en-US" sz="2200" b="1" dirty="0" smtClean="0"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持續引進新血</a:t>
            </a:r>
            <a:endParaRPr kumimoji="0" lang="en-US" altLang="zh-TW" sz="2200" b="1" dirty="0" smtClean="0">
              <a:latin typeface="Times New Roman" pitchFamily="18" charset="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 hangingPunct="0"/>
            <a:r>
              <a:rPr kumimoji="0" lang="zh-TW" altLang="en-US" sz="2200" b="1" dirty="0" smtClean="0"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提升</a:t>
            </a:r>
            <a:r>
              <a:rPr kumimoji="0" lang="zh-TW" altLang="en-US" sz="2200" b="1" dirty="0"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維修</a:t>
            </a:r>
            <a:r>
              <a:rPr kumimoji="0" lang="zh-TW" altLang="en-US" sz="2200" b="1" dirty="0" smtClean="0">
                <a:latin typeface="Times New Roman" pitchFamily="18" charset="0"/>
                <a:ea typeface="微軟正黑體" panose="020B0604030504040204" pitchFamily="34" charset="-120"/>
                <a:cs typeface="Times New Roman" pitchFamily="18" charset="0"/>
              </a:rPr>
              <a:t>產能</a:t>
            </a:r>
            <a:endParaRPr kumimoji="0"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87057" name="標題 1"/>
          <p:cNvSpPr>
            <a:spLocks/>
          </p:cNvSpPr>
          <p:nvPr/>
        </p:nvSpPr>
        <p:spPr bwMode="auto">
          <a:xfrm>
            <a:off x="466725" y="-19050"/>
            <a:ext cx="84978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 algn="ctr" eaLnBrk="0" hangingPunct="0">
              <a:lnSpc>
                <a:spcPts val="6000"/>
              </a:lnSpc>
              <a:defRPr/>
            </a:pPr>
            <a:r>
              <a:rPr lang="en-US" altLang="zh-TW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4-2.</a:t>
            </a: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未來營運策略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7054" name="AutoShape 14"/>
          <p:cNvSpPr>
            <a:spLocks noChangeArrowheads="1"/>
          </p:cNvSpPr>
          <p:nvPr/>
        </p:nvSpPr>
        <p:spPr bwMode="auto">
          <a:xfrm>
            <a:off x="6227763" y="3787775"/>
            <a:ext cx="2016125" cy="1441450"/>
          </a:xfrm>
          <a:prstGeom prst="flowChartDocument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提升維修業務</a:t>
            </a:r>
          </a:p>
          <a:p>
            <a:pPr algn="ctr"/>
            <a:r>
              <a:rPr kumimoji="0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附加價值</a:t>
            </a:r>
            <a:endParaRPr kumimoji="0"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6227763" y="1916832"/>
            <a:ext cx="2088653" cy="1441450"/>
          </a:xfrm>
          <a:prstGeom prst="flowChartDocumen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0"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kumimoji="0"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物料供應鏈</a:t>
            </a:r>
          </a:p>
          <a:p>
            <a:pPr algn="ctr"/>
            <a:r>
              <a:rPr kumimoji="0"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kumimoji="0" lang="zh-TW" altLang="en-US" sz="22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消失</a:t>
            </a:r>
            <a:r>
              <a:rPr kumimoji="0" lang="zh-TW" altLang="en-US" sz="22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性</a:t>
            </a:r>
            <a:endParaRPr kumimoji="0" lang="en-US" altLang="zh-TW" sz="2200" b="1" dirty="0" smtClean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kumimoji="0" lang="zh-TW" altLang="en-US" sz="22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商源</a:t>
            </a:r>
            <a:r>
              <a:rPr kumimoji="0"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kumimoji="0"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5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/>
          </p:cNvSpPr>
          <p:nvPr/>
        </p:nvSpPr>
        <p:spPr bwMode="auto">
          <a:xfrm>
            <a:off x="467420" y="-88"/>
            <a:ext cx="849706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/>
          <a:p>
            <a:pPr algn="ctr" eaLnBrk="0" hangingPunct="0">
              <a:lnSpc>
                <a:spcPts val="6000"/>
              </a:lnSpc>
              <a:defRPr/>
            </a:pPr>
            <a:r>
              <a:rPr lang="en-US" altLang="zh-TW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4-3.</a:t>
            </a: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未來發展計畫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544557"/>
              </p:ext>
            </p:extLst>
          </p:nvPr>
        </p:nvGraphicFramePr>
        <p:xfrm>
          <a:off x="179511" y="1196751"/>
          <a:ext cx="8640961" cy="528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3" name="工作表" r:id="rId4" imgW="10820435" imgH="6467319" progId="Excel.Sheet.8">
                  <p:embed/>
                </p:oleObj>
              </mc:Choice>
              <mc:Fallback>
                <p:oleObj name="工作表" r:id="rId4" imgW="10820435" imgH="646731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1196751"/>
                        <a:ext cx="8640961" cy="5286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8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marL="0" indent="0" algn="just">
              <a:lnSpc>
                <a:spcPts val="3500"/>
              </a:lnSpc>
              <a:spcBef>
                <a:spcPts val="1200"/>
              </a:spcBef>
              <a:buClr>
                <a:srgbClr val="0000FF"/>
              </a:buClr>
              <a:buSzPct val="100000"/>
              <a:buNone/>
            </a:pPr>
            <a:r>
              <a:rPr lang="zh-TW" altLang="en-US" sz="2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公司策略</a:t>
            </a:r>
            <a:endParaRPr lang="en-US" altLang="zh-TW" sz="2600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just">
              <a:lnSpc>
                <a:spcPts val="3500"/>
              </a:lnSpc>
              <a:spcBef>
                <a:spcPts val="1200"/>
              </a:spcBef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運用各型軍用直昇機能量與經驗，透過在地代理商切入直昇機維修市場，爭取業務及建立專業形象。</a:t>
            </a:r>
          </a:p>
          <a:p>
            <a:pPr algn="just">
              <a:lnSpc>
                <a:spcPts val="3500"/>
              </a:lnSpc>
              <a:spcBef>
                <a:spcPts val="1200"/>
              </a:spcBef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與當地維修廠合作，提供專業維修能量及諮詢，補足當地維修廠欠缺之能量及產能。</a:t>
            </a:r>
          </a:p>
          <a:p>
            <a:pPr algn="just">
              <a:lnSpc>
                <a:spcPts val="3500"/>
              </a:lnSpc>
              <a:spcBef>
                <a:spcPts val="1200"/>
              </a:spcBef>
              <a:buClr>
                <a:srgbClr val="0000FF"/>
              </a:buClr>
              <a:buSzPct val="100000"/>
              <a:buFont typeface="Wingdings" panose="05000000000000000000" pitchFamily="2" charset="2"/>
              <a:buChar char="Ø"/>
            </a:pPr>
            <a:r>
              <a:rPr lang="zh-TW" altLang="en-US" sz="26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彈性化價格策略，依公司維修產能及客戶重要性，訂定不同價格，爭取民航機維修業務。</a:t>
            </a:r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511175" y="-2432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0" hangingPunct="0">
              <a:lnSpc>
                <a:spcPts val="6000"/>
              </a:lnSpc>
              <a:defRPr/>
            </a:pPr>
            <a:r>
              <a:rPr lang="en-US" altLang="zh-TW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4-4.</a:t>
            </a: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南向政策</a:t>
            </a:r>
          </a:p>
        </p:txBody>
      </p:sp>
    </p:spTree>
    <p:extLst>
      <p:ext uri="{BB962C8B-B14F-4D97-AF65-F5344CB8AC3E}">
        <p14:creationId xmlns:p14="http://schemas.microsoft.com/office/powerpoint/2010/main" val="39514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6685" y="0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合作方案</a:t>
            </a:r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>
          <a:xfrm>
            <a:off x="457200" y="1384176"/>
            <a:ext cx="8229600" cy="4781128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just" hangingPunct="0">
              <a:buClr>
                <a:srgbClr val="0000FF"/>
              </a:buClr>
              <a:buSzPct val="90000"/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菲律賓</a:t>
            </a:r>
          </a:p>
          <a:p>
            <a:pPr lvl="1" algn="just" hangingPunct="0">
              <a:buClr>
                <a:srgbClr val="0000FF"/>
              </a:buClr>
              <a:buSzPct val="90000"/>
              <a:buFont typeface="Wingdings" panose="05000000000000000000" pitchFamily="2" charset="2"/>
              <a:buChar char="u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菲律賓空軍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TC-690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機已屆五年大檢時點，標案已進入報價資格審查階段，本公司現正配合代理商提供資格審查文件中，將於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107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年第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1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季進廠維修。</a:t>
            </a:r>
          </a:p>
          <a:p>
            <a:pPr lvl="1" algn="just" hangingPunct="0">
              <a:buClr>
                <a:srgbClr val="0000FF"/>
              </a:buClr>
              <a:buSzPct val="90000"/>
              <a:buFont typeface="Wingdings" panose="05000000000000000000" pitchFamily="2" charset="2"/>
              <a:buChar char="u"/>
            </a:pP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UH-1H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直昇機保修案，已請菲律賓代理建議菲軍考量品質優先，以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BOA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開放性合約模式爭取維修機會。</a:t>
            </a:r>
            <a:endParaRPr lang="en-US" altLang="zh-TW" sz="2200" b="1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just" hangingPunct="0">
              <a:buClr>
                <a:srgbClr val="0000FF"/>
              </a:buClr>
              <a:buSzPct val="90000"/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印尼</a:t>
            </a:r>
            <a:endParaRPr lang="en-US" altLang="zh-TW" sz="2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lvl="1" algn="just" hangingPunct="0">
              <a:buClr>
                <a:srgbClr val="0000FF"/>
              </a:buClr>
              <a:buSzPct val="90000"/>
              <a:buFont typeface="Wingdings" panose="05000000000000000000" pitchFamily="2" charset="2"/>
              <a:buChar char="u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與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印尼</a:t>
            </a:r>
            <a:r>
              <a:rPr lang="en-US" altLang="zh-TW" sz="2200" b="1" dirty="0" err="1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Indopelita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 Aircraft Services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公司簽訂合作意向書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(MOU)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，未來將針對飛機、直昇機及附件維修互補不足，共同開發市場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。</a:t>
            </a:r>
            <a:r>
              <a:rPr lang="en-US" altLang="zh-TW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 </a:t>
            </a:r>
            <a:endParaRPr lang="zh-TW" altLang="en-US" sz="2200" b="1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-88"/>
            <a:ext cx="8229600" cy="1143000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ts val="6000"/>
              </a:lnSpc>
              <a:spcAft>
                <a:spcPct val="0"/>
              </a:spcAft>
              <a:defRPr/>
            </a:pPr>
            <a:r>
              <a:rPr kumimoji="1"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合作方案</a:t>
            </a:r>
          </a:p>
        </p:txBody>
      </p:sp>
      <p:sp>
        <p:nvSpPr>
          <p:cNvPr id="76803" name="內容版面配置區 2"/>
          <p:cNvSpPr>
            <a:spLocks noGrp="1"/>
          </p:cNvSpPr>
          <p:nvPr>
            <p:ph idx="1"/>
          </p:nvPr>
        </p:nvSpPr>
        <p:spPr>
          <a:xfrm>
            <a:off x="457200" y="1133463"/>
            <a:ext cx="8229600" cy="4464496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just">
              <a:buClr>
                <a:srgbClr val="0000FF"/>
              </a:buClr>
              <a:buSzPct val="90000"/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泰國</a:t>
            </a:r>
            <a:endParaRPr lang="zh-TW" altLang="en-US" sz="2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lvl="1" algn="just">
              <a:buClr>
                <a:srgbClr val="0000FF"/>
              </a:buClr>
              <a:buSzPct val="90000"/>
              <a:buFont typeface="Wingdings" panose="05000000000000000000" pitchFamily="2" charset="2"/>
              <a:buChar char="u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與泰國當地大集團洽談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合作協議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，該集團負責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機場用地及棚廠取得，亞航提供人員及技術，共同爭取泰國飛機維修業務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。</a:t>
            </a:r>
            <a:endParaRPr lang="en-US" altLang="zh-TW" sz="2200" b="1" dirty="0" smtClean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just">
              <a:buClr>
                <a:srgbClr val="0000FF"/>
              </a:buClr>
              <a:buSzPct val="90000"/>
              <a:buFont typeface="Wingdings" panose="05000000000000000000" pitchFamily="2" charset="2"/>
              <a:buChar char="Ø"/>
            </a:pPr>
            <a:r>
              <a:rPr lang="zh-TW" altLang="en-US" sz="2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緬甸</a:t>
            </a:r>
            <a:endParaRPr lang="zh-TW" altLang="en-US" sz="2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lvl="1" algn="just">
              <a:buClr>
                <a:srgbClr val="0000FF"/>
              </a:buClr>
              <a:buSzPct val="90000"/>
              <a:buFont typeface="Wingdings" panose="05000000000000000000" pitchFamily="2" charset="2"/>
              <a:buChar char="u"/>
            </a:pP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透過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緬台經貿發展協會協助安排實地堪察當地直昇機現況，評估後續維修可能性</a:t>
            </a:r>
            <a:r>
              <a:rPr lang="zh-TW" altLang="en-US" sz="2200" b="1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。</a:t>
            </a:r>
          </a:p>
          <a:p>
            <a:pPr algn="just" hangingPunct="0">
              <a:buClr>
                <a:srgbClr val="0000FF"/>
              </a:buClr>
              <a:buSzPct val="90000"/>
              <a:buFont typeface="Wingdings" panose="05000000000000000000" pitchFamily="2" charset="2"/>
              <a:buChar char="Ø"/>
            </a:pPr>
            <a:r>
              <a:rPr lang="zh-TW" altLang="en-US" sz="2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越南</a:t>
            </a:r>
          </a:p>
          <a:p>
            <a:pPr lvl="1" algn="just" hangingPunct="0">
              <a:buClr>
                <a:srgbClr val="0000FF"/>
              </a:buClr>
              <a:buSzPct val="90000"/>
              <a:buFont typeface="Wingdings" panose="05000000000000000000" pitchFamily="2" charset="2"/>
              <a:buChar char="u"/>
            </a:pP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爭取越南軍方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UH-1H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及</a:t>
            </a:r>
            <a:r>
              <a:rPr lang="en-US" altLang="zh-TW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Bell 206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型直昇機維修業務。</a:t>
            </a:r>
            <a:endParaRPr lang="en-US" altLang="zh-TW" sz="22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lvl="1" algn="just" hangingPunct="0">
              <a:buClr>
                <a:srgbClr val="0000FF"/>
              </a:buClr>
              <a:buSzPct val="90000"/>
              <a:buFont typeface="Wingdings" panose="05000000000000000000" pitchFamily="2" charset="2"/>
              <a:buChar char="u"/>
            </a:pP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藉由越南</a:t>
            </a:r>
            <a:r>
              <a:rPr lang="en-US" altLang="zh-TW" sz="2200" b="1" dirty="0" err="1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Petrolimex</a:t>
            </a:r>
            <a:r>
              <a:rPr lang="zh-TW" altLang="en-US" sz="22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公司，拓展與越南及其他國際航空公司人員未來合作機會。</a:t>
            </a:r>
            <a:endParaRPr lang="en-US" altLang="zh-TW" sz="22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文字方塊 5"/>
          <p:cNvSpPr txBox="1">
            <a:spLocks noChangeArrowheads="1"/>
          </p:cNvSpPr>
          <p:nvPr/>
        </p:nvSpPr>
        <p:spPr bwMode="auto">
          <a:xfrm>
            <a:off x="2916238" y="29273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 sz="1800" dirty="0">
              <a:latin typeface="Calibri" pitchFamily="34" charset="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47906257"/>
              </p:ext>
            </p:extLst>
          </p:nvPr>
        </p:nvGraphicFramePr>
        <p:xfrm>
          <a:off x="1475656" y="949176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2640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/>
          </p:cNvSpPr>
          <p:nvPr/>
        </p:nvSpPr>
        <p:spPr bwMode="auto">
          <a:xfrm>
            <a:off x="457200" y="-88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/>
          <a:p>
            <a:pPr algn="ctr" eaLnBrk="0" hangingPunct="0">
              <a:lnSpc>
                <a:spcPts val="6000"/>
              </a:lnSpc>
              <a:defRPr/>
            </a:pP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誠信經營政策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716606" y="2276872"/>
            <a:ext cx="3367562" cy="2592288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822645" y="2445934"/>
            <a:ext cx="1104119" cy="79296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021026" y="3585210"/>
            <a:ext cx="1046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kumimoji="0" lang="en-US" altLang="zh-TW" sz="20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階層</a:t>
            </a:r>
          </a:p>
        </p:txBody>
      </p:sp>
      <p:sp>
        <p:nvSpPr>
          <p:cNvPr id="12" name="橢圓 11"/>
          <p:cNvSpPr/>
          <p:nvPr/>
        </p:nvSpPr>
        <p:spPr>
          <a:xfrm>
            <a:off x="3002631" y="3563280"/>
            <a:ext cx="1104119" cy="798693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865785" y="2636912"/>
            <a:ext cx="994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董事會</a:t>
            </a:r>
          </a:p>
        </p:txBody>
      </p:sp>
      <p:sp>
        <p:nvSpPr>
          <p:cNvPr id="14" name="橢圓 13"/>
          <p:cNvSpPr/>
          <p:nvPr/>
        </p:nvSpPr>
        <p:spPr>
          <a:xfrm>
            <a:off x="4731083" y="3562801"/>
            <a:ext cx="1104119" cy="79917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788024" y="3585210"/>
            <a:ext cx="99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全體</a:t>
            </a:r>
            <a:endParaRPr kumimoji="0" lang="en-US" altLang="zh-TW" sz="20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</a:t>
            </a:r>
          </a:p>
        </p:txBody>
      </p:sp>
      <p:cxnSp>
        <p:nvCxnSpPr>
          <p:cNvPr id="18" name="直線接點 17"/>
          <p:cNvCxnSpPr>
            <a:stCxn id="10" idx="3"/>
            <a:endCxn id="12" idx="0"/>
          </p:cNvCxnSpPr>
          <p:nvPr/>
        </p:nvCxnSpPr>
        <p:spPr>
          <a:xfrm flipH="1">
            <a:off x="3554691" y="3122769"/>
            <a:ext cx="429649" cy="44051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stCxn id="10" idx="5"/>
            <a:endCxn id="14" idx="0"/>
          </p:cNvCxnSpPr>
          <p:nvPr/>
        </p:nvCxnSpPr>
        <p:spPr>
          <a:xfrm>
            <a:off x="4765069" y="3122769"/>
            <a:ext cx="518073" cy="44003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2" idx="6"/>
            <a:endCxn id="14" idx="2"/>
          </p:cNvCxnSpPr>
          <p:nvPr/>
        </p:nvCxnSpPr>
        <p:spPr>
          <a:xfrm flipV="1">
            <a:off x="4106750" y="3962387"/>
            <a:ext cx="624333" cy="239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3356271" y="1196752"/>
            <a:ext cx="2088232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誠信經營守則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5580112" y="5271591"/>
            <a:ext cx="2304256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道德行為準則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39552" y="5282449"/>
            <a:ext cx="4276260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誠信經營作業程序及行為指南</a:t>
            </a:r>
          </a:p>
        </p:txBody>
      </p:sp>
      <p:sp>
        <p:nvSpPr>
          <p:cNvPr id="36" name="向下箭號 35"/>
          <p:cNvSpPr/>
          <p:nvPr/>
        </p:nvSpPr>
        <p:spPr>
          <a:xfrm>
            <a:off x="4166819" y="1772816"/>
            <a:ext cx="405181" cy="4260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弧形向右箭號 38"/>
          <p:cNvSpPr/>
          <p:nvPr/>
        </p:nvSpPr>
        <p:spPr>
          <a:xfrm rot="8634663">
            <a:off x="6563750" y="2645478"/>
            <a:ext cx="1005088" cy="2132248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弧形向右箭號 39"/>
          <p:cNvSpPr/>
          <p:nvPr/>
        </p:nvSpPr>
        <p:spPr>
          <a:xfrm rot="11944090" flipH="1">
            <a:off x="1168483" y="2794201"/>
            <a:ext cx="1213215" cy="1967621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17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/>
          </p:cNvSpPr>
          <p:nvPr/>
        </p:nvSpPr>
        <p:spPr bwMode="auto">
          <a:xfrm>
            <a:off x="587568" y="-6025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/>
          <a:p>
            <a:pPr algn="ctr" eaLnBrk="0" hangingPunct="0">
              <a:lnSpc>
                <a:spcPts val="6000"/>
              </a:lnSpc>
              <a:defRPr/>
            </a:pP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善盡社會責任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455876" y="2492896"/>
            <a:ext cx="2232248" cy="2304256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92711" y="2795444"/>
            <a:ext cx="1571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善盡義務</a:t>
            </a:r>
            <a:endParaRPr kumimoji="0" lang="en-US" altLang="zh-TW" sz="24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優質環保</a:t>
            </a:r>
            <a:endParaRPr kumimoji="0" lang="en-US" altLang="zh-TW" sz="24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持續改善</a:t>
            </a:r>
            <a:endParaRPr kumimoji="0" lang="en-US" altLang="zh-TW" sz="24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顧客滿意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323462" y="1412776"/>
            <a:ext cx="2484276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水資源管理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55576" y="3278262"/>
            <a:ext cx="2095581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空氣汙染防制</a:t>
            </a:r>
            <a:endParaRPr kumimoji="0" lang="en-US" altLang="zh-TW" sz="24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563795" y="5229200"/>
            <a:ext cx="2072101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廢棄物管理</a:t>
            </a:r>
            <a:endParaRPr kumimoji="0" lang="en-US" altLang="zh-TW" sz="2400" b="1" dirty="0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81572" y="3278262"/>
            <a:ext cx="2250868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溫室氣體管理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364088" y="5229200"/>
            <a:ext cx="2250869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節能減碳措施</a:t>
            </a:r>
          </a:p>
        </p:txBody>
      </p:sp>
      <p:sp>
        <p:nvSpPr>
          <p:cNvPr id="15" name="向下箭號 14"/>
          <p:cNvSpPr/>
          <p:nvPr/>
        </p:nvSpPr>
        <p:spPr>
          <a:xfrm>
            <a:off x="4355976" y="1995562"/>
            <a:ext cx="360040" cy="42532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下箭號 15"/>
          <p:cNvSpPr/>
          <p:nvPr/>
        </p:nvSpPr>
        <p:spPr>
          <a:xfrm rot="5400000">
            <a:off x="5807738" y="3353095"/>
            <a:ext cx="360040" cy="42532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向下箭號 16"/>
          <p:cNvSpPr/>
          <p:nvPr/>
        </p:nvSpPr>
        <p:spPr>
          <a:xfrm rot="16200000">
            <a:off x="2948459" y="3324350"/>
            <a:ext cx="360040" cy="42532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向下箭號 17"/>
          <p:cNvSpPr/>
          <p:nvPr/>
        </p:nvSpPr>
        <p:spPr>
          <a:xfrm rot="8119683">
            <a:off x="5410591" y="4646262"/>
            <a:ext cx="360040" cy="42532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向下箭號 18"/>
          <p:cNvSpPr/>
          <p:nvPr/>
        </p:nvSpPr>
        <p:spPr>
          <a:xfrm rot="13377348">
            <a:off x="3444513" y="4646781"/>
            <a:ext cx="360040" cy="42532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b="1">
              <a:solidFill>
                <a:srgbClr val="1F497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7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/>
          </p:cNvSpPr>
          <p:nvPr/>
        </p:nvSpPr>
        <p:spPr bwMode="auto">
          <a:xfrm>
            <a:off x="457200" y="-88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 anchorCtr="0"/>
          <a:lstStyle/>
          <a:p>
            <a:pPr eaLnBrk="0" hangingPunct="0">
              <a:lnSpc>
                <a:spcPts val="6000"/>
              </a:lnSpc>
            </a:pPr>
            <a:r>
              <a:rPr lang="en-US" altLang="zh-TW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1-2.</a:t>
            </a: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公司沿革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510535" y="1298945"/>
            <a:ext cx="7949897" cy="4796893"/>
            <a:chOff x="510535" y="1298945"/>
            <a:chExt cx="8165938" cy="4927250"/>
          </a:xfrm>
        </p:grpSpPr>
        <p:sp>
          <p:nvSpPr>
            <p:cNvPr id="6" name="手繪多邊形 5"/>
            <p:cNvSpPr/>
            <p:nvPr/>
          </p:nvSpPr>
          <p:spPr>
            <a:xfrm>
              <a:off x="3987800" y="2708798"/>
              <a:ext cx="92075" cy="21637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56646" y="2163337"/>
                  </a:lnTo>
                </a:path>
              </a:pathLst>
            </a:custGeom>
            <a:noFill/>
            <a:ln w="3175">
              <a:solidFill>
                <a:srgbClr val="99FF99">
                  <a:alpha val="25098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手繪多邊形 6"/>
            <p:cNvSpPr/>
            <p:nvPr/>
          </p:nvSpPr>
          <p:spPr>
            <a:xfrm>
              <a:off x="3965575" y="2708798"/>
              <a:ext cx="92075" cy="15652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7833" y="0"/>
                  </a:moveTo>
                  <a:lnTo>
                    <a:pt x="67833" y="1564532"/>
                  </a:lnTo>
                  <a:lnTo>
                    <a:pt x="45720" y="1564532"/>
                  </a:lnTo>
                </a:path>
              </a:pathLst>
            </a:custGeom>
            <a:noFill/>
            <a:ln w="3175">
              <a:solidFill>
                <a:srgbClr val="99FF99">
                  <a:alpha val="25098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手繪多邊形 7"/>
            <p:cNvSpPr/>
            <p:nvPr/>
          </p:nvSpPr>
          <p:spPr>
            <a:xfrm>
              <a:off x="3978275" y="2708798"/>
              <a:ext cx="92075" cy="9556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5002" y="0"/>
                  </a:moveTo>
                  <a:lnTo>
                    <a:pt x="55002" y="955549"/>
                  </a:lnTo>
                  <a:lnTo>
                    <a:pt x="45720" y="955549"/>
                  </a:lnTo>
                </a:path>
              </a:pathLst>
            </a:custGeom>
            <a:noFill/>
            <a:ln w="3175">
              <a:solidFill>
                <a:srgbClr val="99FF99">
                  <a:alpha val="25098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手繪多邊形 9"/>
            <p:cNvSpPr/>
            <p:nvPr/>
          </p:nvSpPr>
          <p:spPr>
            <a:xfrm>
              <a:off x="3973513" y="2567510"/>
              <a:ext cx="92075" cy="3841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0508" y="0"/>
                  </a:moveTo>
                  <a:lnTo>
                    <a:pt x="60508" y="383610"/>
                  </a:lnTo>
                  <a:lnTo>
                    <a:pt x="45720" y="383610"/>
                  </a:lnTo>
                </a:path>
              </a:pathLst>
            </a:custGeom>
            <a:noFill/>
            <a:ln w="3175">
              <a:solidFill>
                <a:srgbClr val="99FF99">
                  <a:alpha val="25098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手繪多邊形 10"/>
            <p:cNvSpPr/>
            <p:nvPr/>
          </p:nvSpPr>
          <p:spPr>
            <a:xfrm>
              <a:off x="3925888" y="1810910"/>
              <a:ext cx="107950" cy="15240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2732"/>
                  </a:lnTo>
                  <a:lnTo>
                    <a:pt x="108584" y="122732"/>
                  </a:lnTo>
                  <a:lnTo>
                    <a:pt x="108584" y="152485"/>
                  </a:lnTo>
                </a:path>
              </a:pathLst>
            </a:custGeom>
            <a:noFill/>
            <a:ln w="3175">
              <a:solidFill>
                <a:srgbClr val="99FF99">
                  <a:alpha val="25098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手繪多邊形 11"/>
            <p:cNvSpPr/>
            <p:nvPr/>
          </p:nvSpPr>
          <p:spPr>
            <a:xfrm>
              <a:off x="1524000" y="1298945"/>
              <a:ext cx="5928319" cy="504000"/>
            </a:xfrm>
            <a:custGeom>
              <a:avLst/>
              <a:gdLst>
                <a:gd name="connsiteX0" fmla="*/ 0 w 3551668"/>
                <a:gd name="connsiteY0" fmla="*/ 0 h 394740"/>
                <a:gd name="connsiteX1" fmla="*/ 3551668 w 3551668"/>
                <a:gd name="connsiteY1" fmla="*/ 0 h 394740"/>
                <a:gd name="connsiteX2" fmla="*/ 3551668 w 3551668"/>
                <a:gd name="connsiteY2" fmla="*/ 394740 h 394740"/>
                <a:gd name="connsiteX3" fmla="*/ 0 w 3551668"/>
                <a:gd name="connsiteY3" fmla="*/ 394740 h 394740"/>
                <a:gd name="connsiteX4" fmla="*/ 0 w 3551668"/>
                <a:gd name="connsiteY4" fmla="*/ 0 h 3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1668" h="394740">
                  <a:moveTo>
                    <a:pt x="0" y="0"/>
                  </a:moveTo>
                  <a:lnTo>
                    <a:pt x="3551668" y="0"/>
                  </a:lnTo>
                  <a:lnTo>
                    <a:pt x="3551668" y="394740"/>
                  </a:lnTo>
                  <a:lnTo>
                    <a:pt x="0" y="394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38039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「美國志願大隊」</a:t>
              </a: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(American Volunteer Group)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 成立，由陳納德出任空軍指揮官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1524001" y="1879408"/>
              <a:ext cx="5928318" cy="720000"/>
            </a:xfrm>
            <a:custGeom>
              <a:avLst/>
              <a:gdLst>
                <a:gd name="connsiteX0" fmla="*/ 0 w 4537390"/>
                <a:gd name="connsiteY0" fmla="*/ 0 h 805817"/>
                <a:gd name="connsiteX1" fmla="*/ 4537390 w 4537390"/>
                <a:gd name="connsiteY1" fmla="*/ 0 h 805817"/>
                <a:gd name="connsiteX2" fmla="*/ 4537390 w 4537390"/>
                <a:gd name="connsiteY2" fmla="*/ 805817 h 805817"/>
                <a:gd name="connsiteX3" fmla="*/ 0 w 4537390"/>
                <a:gd name="connsiteY3" fmla="*/ 805817 h 805817"/>
                <a:gd name="connsiteX4" fmla="*/ 0 w 4537390"/>
                <a:gd name="connsiteY4" fmla="*/ 0 h 80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7390" h="805817">
                  <a:moveTo>
                    <a:pt x="0" y="0"/>
                  </a:moveTo>
                  <a:lnTo>
                    <a:pt x="4537390" y="0"/>
                  </a:lnTo>
                  <a:lnTo>
                    <a:pt x="4537390" y="805817"/>
                  </a:lnTo>
                  <a:lnTo>
                    <a:pt x="0" y="805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38039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20" tIns="7620" rIns="7620" bIns="7620" anchor="ctr"/>
            <a:lstStyle/>
            <a:p>
              <a:pPr algn="ctr" defTabSz="53340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陳納德將軍</a:t>
              </a:r>
              <a:r>
                <a:rPr lang="zh-TW" altLang="en-US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在上海虹橋成立</a:t>
              </a:r>
              <a:r>
                <a:rPr lang="zh-CN" altLang="en-US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直屬</a:t>
              </a:r>
              <a:r>
                <a:rPr lang="zh-TW" altLang="en-US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「</a:t>
              </a:r>
              <a:r>
                <a:rPr lang="zh-CN" altLang="en-US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行政院善後救濟總署</a:t>
              </a:r>
              <a:r>
                <a:rPr lang="zh-TW" altLang="en-US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」</a:t>
              </a:r>
              <a:r>
                <a:rPr lang="zh-CN" altLang="en-US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之空運隊</a:t>
              </a:r>
              <a:r>
                <a:rPr lang="en-US" altLang="zh-CN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/>
              </a:r>
              <a:br>
                <a:rPr lang="en-US" altLang="zh-CN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</a:br>
              <a:r>
                <a:rPr lang="en-US" altLang="zh-TW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China National Relief and Rehabilitation Administration (CNRRA)</a:t>
              </a:r>
              <a:r>
                <a:rPr lang="zh-TW" altLang="en-US" sz="1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，</a:t>
              </a:r>
              <a:endParaRPr lang="en-US" altLang="zh-TW" sz="1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defTabSz="53340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後</a:t>
              </a:r>
              <a:r>
                <a:rPr lang="zh-TW" altLang="en-US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改隸交通部為民航空運隊</a:t>
              </a:r>
              <a:r>
                <a:rPr lang="en-US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sz="1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(Civil Air Transport, CAT)</a:t>
              </a:r>
              <a:endParaRPr lang="zh-TW" altLang="en-US" sz="1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524002" y="2703588"/>
              <a:ext cx="2565653" cy="504000"/>
            </a:xfrm>
            <a:custGeom>
              <a:avLst/>
              <a:gdLst>
                <a:gd name="connsiteX0" fmla="*/ 0 w 2319492"/>
                <a:gd name="connsiteY0" fmla="*/ 0 h 472789"/>
                <a:gd name="connsiteX1" fmla="*/ 2319492 w 2319492"/>
                <a:gd name="connsiteY1" fmla="*/ 0 h 472789"/>
                <a:gd name="connsiteX2" fmla="*/ 2319492 w 2319492"/>
                <a:gd name="connsiteY2" fmla="*/ 472789 h 472789"/>
                <a:gd name="connsiteX3" fmla="*/ 0 w 2319492"/>
                <a:gd name="connsiteY3" fmla="*/ 472789 h 472789"/>
                <a:gd name="connsiteX4" fmla="*/ 0 w 2319492"/>
                <a:gd name="connsiteY4" fmla="*/ 0 h 472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9492" h="472789">
                  <a:moveTo>
                    <a:pt x="0" y="0"/>
                  </a:moveTo>
                  <a:lnTo>
                    <a:pt x="2319492" y="0"/>
                  </a:lnTo>
                  <a:lnTo>
                    <a:pt x="2319492" y="472789"/>
                  </a:lnTo>
                  <a:lnTo>
                    <a:pt x="0" y="472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38039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亞洲航空公司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美商 </a:t>
              </a: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Air America 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子公司</a:t>
              </a: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4211960" y="2699184"/>
              <a:ext cx="2526364" cy="504000"/>
            </a:xfrm>
            <a:custGeom>
              <a:avLst/>
              <a:gdLst>
                <a:gd name="connsiteX0" fmla="*/ 0 w 2272084"/>
                <a:gd name="connsiteY0" fmla="*/ 0 h 465549"/>
                <a:gd name="connsiteX1" fmla="*/ 2272084 w 2272084"/>
                <a:gd name="connsiteY1" fmla="*/ 0 h 465549"/>
                <a:gd name="connsiteX2" fmla="*/ 2272084 w 2272084"/>
                <a:gd name="connsiteY2" fmla="*/ 465549 h 465549"/>
                <a:gd name="connsiteX3" fmla="*/ 0 w 2272084"/>
                <a:gd name="connsiteY3" fmla="*/ 465549 h 465549"/>
                <a:gd name="connsiteX4" fmla="*/ 0 w 2272084"/>
                <a:gd name="connsiteY4" fmla="*/ 0 h 46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084" h="465549">
                  <a:moveTo>
                    <a:pt x="0" y="0"/>
                  </a:moveTo>
                  <a:lnTo>
                    <a:pt x="2272084" y="0"/>
                  </a:lnTo>
                  <a:lnTo>
                    <a:pt x="2272084" y="465549"/>
                  </a:lnTo>
                  <a:lnTo>
                    <a:pt x="0" y="465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38039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民航空運公司 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defTabSz="53340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(Civil Air Transport, CAT)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1524001" y="3287186"/>
              <a:ext cx="3120007" cy="504000"/>
            </a:xfrm>
            <a:custGeom>
              <a:avLst/>
              <a:gdLst>
                <a:gd name="connsiteX0" fmla="*/ 0 w 2324949"/>
                <a:gd name="connsiteY0" fmla="*/ 0 h 432273"/>
                <a:gd name="connsiteX1" fmla="*/ 2324949 w 2324949"/>
                <a:gd name="connsiteY1" fmla="*/ 0 h 432273"/>
                <a:gd name="connsiteX2" fmla="*/ 2324949 w 2324949"/>
                <a:gd name="connsiteY2" fmla="*/ 432273 h 432273"/>
                <a:gd name="connsiteX3" fmla="*/ 0 w 2324949"/>
                <a:gd name="connsiteY3" fmla="*/ 432273 h 432273"/>
                <a:gd name="connsiteX4" fmla="*/ 0 w 2324949"/>
                <a:gd name="connsiteY4" fmla="*/ 0 h 43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949" h="432273">
                  <a:moveTo>
                    <a:pt x="0" y="0"/>
                  </a:moveTo>
                  <a:lnTo>
                    <a:pt x="2324949" y="0"/>
                  </a:lnTo>
                  <a:lnTo>
                    <a:pt x="2324949" y="432273"/>
                  </a:lnTo>
                  <a:lnTo>
                    <a:pt x="0" y="432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38039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6985" tIns="6985" rIns="6985" bIns="6985" spcCol="1270" anchor="ctr"/>
            <a:lstStyle/>
            <a:p>
              <a:pPr algn="ctr" defTabSz="48895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亞洲航空公司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defTabSz="48895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美商怡欣系統 </a:t>
              </a: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(E Systems) 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子公司</a:t>
              </a: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1524000" y="3862563"/>
              <a:ext cx="2565655" cy="612000"/>
            </a:xfrm>
            <a:custGeom>
              <a:avLst/>
              <a:gdLst>
                <a:gd name="connsiteX0" fmla="*/ 0 w 2309489"/>
                <a:gd name="connsiteY0" fmla="*/ 0 h 575297"/>
                <a:gd name="connsiteX1" fmla="*/ 2309489 w 2309489"/>
                <a:gd name="connsiteY1" fmla="*/ 0 h 575297"/>
                <a:gd name="connsiteX2" fmla="*/ 2309489 w 2309489"/>
                <a:gd name="connsiteY2" fmla="*/ 575297 h 575297"/>
                <a:gd name="connsiteX3" fmla="*/ 0 w 2309489"/>
                <a:gd name="connsiteY3" fmla="*/ 575297 h 575297"/>
                <a:gd name="connsiteX4" fmla="*/ 0 w 2309489"/>
                <a:gd name="connsiteY4" fmla="*/ 0 h 5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9489" h="575297">
                  <a:moveTo>
                    <a:pt x="0" y="0"/>
                  </a:moveTo>
                  <a:lnTo>
                    <a:pt x="2309489" y="0"/>
                  </a:lnTo>
                  <a:lnTo>
                    <a:pt x="2309489" y="575297"/>
                  </a:lnTo>
                  <a:lnTo>
                    <a:pt x="0" y="575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38039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ts val="16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亞洲航空公司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 defTabSz="533400">
                <a:lnSpc>
                  <a:spcPts val="16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美商精密空用動力公司 </a:t>
              </a:r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(Precision Airmotive)</a:t>
              </a:r>
              <a:endPara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1524002" y="4548447"/>
              <a:ext cx="2558075" cy="504000"/>
            </a:xfrm>
            <a:custGeom>
              <a:avLst/>
              <a:gdLst>
                <a:gd name="connsiteX0" fmla="*/ 0 w 2325292"/>
                <a:gd name="connsiteY0" fmla="*/ 0 h 429227"/>
                <a:gd name="connsiteX1" fmla="*/ 2325292 w 2325292"/>
                <a:gd name="connsiteY1" fmla="*/ 0 h 429227"/>
                <a:gd name="connsiteX2" fmla="*/ 2325292 w 2325292"/>
                <a:gd name="connsiteY2" fmla="*/ 429227 h 429227"/>
                <a:gd name="connsiteX3" fmla="*/ 0 w 2325292"/>
                <a:gd name="connsiteY3" fmla="*/ 429227 h 429227"/>
                <a:gd name="connsiteX4" fmla="*/ 0 w 2325292"/>
                <a:gd name="connsiteY4" fmla="*/ 0 h 4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292" h="429227">
                  <a:moveTo>
                    <a:pt x="0" y="0"/>
                  </a:moveTo>
                  <a:lnTo>
                    <a:pt x="2325292" y="0"/>
                  </a:lnTo>
                  <a:lnTo>
                    <a:pt x="2325292" y="429227"/>
                  </a:lnTo>
                  <a:lnTo>
                    <a:pt x="0" y="429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38039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亞洲航空公司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53340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改為國人自營</a:t>
              </a: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1524002" y="5126940"/>
              <a:ext cx="2562923" cy="504000"/>
            </a:xfrm>
            <a:custGeom>
              <a:avLst/>
              <a:gdLst>
                <a:gd name="connsiteX0" fmla="*/ 0 w 2306458"/>
                <a:gd name="connsiteY0" fmla="*/ 0 h 439078"/>
                <a:gd name="connsiteX1" fmla="*/ 2306458 w 2306458"/>
                <a:gd name="connsiteY1" fmla="*/ 0 h 439078"/>
                <a:gd name="connsiteX2" fmla="*/ 2306458 w 2306458"/>
                <a:gd name="connsiteY2" fmla="*/ 439078 h 439078"/>
                <a:gd name="connsiteX3" fmla="*/ 0 w 2306458"/>
                <a:gd name="connsiteY3" fmla="*/ 439078 h 439078"/>
                <a:gd name="connsiteX4" fmla="*/ 0 w 2306458"/>
                <a:gd name="connsiteY4" fmla="*/ 0 h 4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6458" h="439078">
                  <a:moveTo>
                    <a:pt x="0" y="0"/>
                  </a:moveTo>
                  <a:lnTo>
                    <a:pt x="2306458" y="0"/>
                  </a:lnTo>
                  <a:lnTo>
                    <a:pt x="2306458" y="439078"/>
                  </a:lnTo>
                  <a:lnTo>
                    <a:pt x="0" y="439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38039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20" tIns="7620" rIns="7620" bIns="7620" spcCol="1270" anchor="ctr"/>
            <a:lstStyle/>
            <a:p>
              <a:pPr algn="ctr" defTabSz="53340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亞洲航空公司</a:t>
              </a:r>
              <a:endPara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533400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改為台翔航太子公司營運迄今</a:t>
              </a:r>
            </a:p>
          </p:txBody>
        </p:sp>
        <p:pic>
          <p:nvPicPr>
            <p:cNvPr id="28" name="Picture 3" descr="E-Systems In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8024" y="3451074"/>
              <a:ext cx="1793493" cy="3505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9615" y="4042410"/>
              <a:ext cx="1791902" cy="3353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413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86" y="1330368"/>
              <a:ext cx="1012739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607" y="3405761"/>
              <a:ext cx="1939731" cy="11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群組 23"/>
            <p:cNvGrpSpPr/>
            <p:nvPr/>
          </p:nvGrpSpPr>
          <p:grpSpPr>
            <a:xfrm>
              <a:off x="4221003" y="5023233"/>
              <a:ext cx="4455470" cy="1202962"/>
              <a:chOff x="4221003" y="5237023"/>
              <a:chExt cx="4455470" cy="1202962"/>
            </a:xfrm>
          </p:grpSpPr>
          <p:pic>
            <p:nvPicPr>
              <p:cNvPr id="27" name="Picture 2" descr="Air America-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221003" y="5251985"/>
                <a:ext cx="1584000" cy="1188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  <p:grpSp>
            <p:nvGrpSpPr>
              <p:cNvPr id="4136" name="Group 14"/>
              <p:cNvGrpSpPr>
                <a:grpSpLocks/>
              </p:cNvGrpSpPr>
              <p:nvPr/>
            </p:nvGrpSpPr>
            <p:grpSpPr bwMode="auto">
              <a:xfrm>
                <a:off x="5839236" y="5237023"/>
                <a:ext cx="2837237" cy="1201242"/>
                <a:chOff x="3480" y="3675"/>
                <a:chExt cx="1348" cy="567"/>
              </a:xfrm>
            </p:grpSpPr>
            <p:pic>
              <p:nvPicPr>
                <p:cNvPr id="35" name="Picture 15" descr="116_1630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0" y="3675"/>
                  <a:ext cx="668" cy="56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/>
              </p:spPr>
            </p:pic>
            <p:pic>
              <p:nvPicPr>
                <p:cNvPr id="36" name="Picture 16" descr="115_1593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80" y="3681"/>
                  <a:ext cx="667" cy="56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/>
              </p:spPr>
            </p:pic>
          </p:grpSp>
        </p:grpSp>
        <p:sp>
          <p:nvSpPr>
            <p:cNvPr id="2" name="手繪多邊形 18"/>
            <p:cNvSpPr/>
            <p:nvPr/>
          </p:nvSpPr>
          <p:spPr>
            <a:xfrm>
              <a:off x="1524002" y="5710320"/>
              <a:ext cx="2562923" cy="504000"/>
            </a:xfrm>
            <a:custGeom>
              <a:avLst/>
              <a:gdLst>
                <a:gd name="connsiteX0" fmla="*/ 0 w 2306458"/>
                <a:gd name="connsiteY0" fmla="*/ 0 h 439078"/>
                <a:gd name="connsiteX1" fmla="*/ 2306458 w 2306458"/>
                <a:gd name="connsiteY1" fmla="*/ 0 h 439078"/>
                <a:gd name="connsiteX2" fmla="*/ 2306458 w 2306458"/>
                <a:gd name="connsiteY2" fmla="*/ 439078 h 439078"/>
                <a:gd name="connsiteX3" fmla="*/ 0 w 2306458"/>
                <a:gd name="connsiteY3" fmla="*/ 439078 h 439078"/>
                <a:gd name="connsiteX4" fmla="*/ 0 w 2306458"/>
                <a:gd name="connsiteY4" fmla="*/ 0 h 4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6458" h="439078">
                  <a:moveTo>
                    <a:pt x="0" y="0"/>
                  </a:moveTo>
                  <a:lnTo>
                    <a:pt x="2306458" y="0"/>
                  </a:lnTo>
                  <a:lnTo>
                    <a:pt x="2306458" y="439078"/>
                  </a:lnTo>
                  <a:lnTo>
                    <a:pt x="0" y="439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>
                <a:alpha val="38039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20" tIns="7620" rIns="7620" bIns="7620" anchor="ctr"/>
            <a:lstStyle>
              <a:lvl1pPr defTabSz="5334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5334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5334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5334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5334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亞洲航空公司</a:t>
              </a:r>
              <a:endParaRPr lang="en-US" altLang="zh-TW" sz="14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hangingPunct="1">
                <a:lnSpc>
                  <a:spcPts val="1800"/>
                </a:lnSpc>
                <a:spcAft>
                  <a:spcPts val="0"/>
                </a:spcAft>
                <a:defRPr/>
              </a:pPr>
              <a:r>
                <a:rPr lang="zh-TW" altLang="en-US" sz="1400" b="1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公司股票登錄興櫃掛牌</a:t>
              </a:r>
            </a:p>
          </p:txBody>
        </p:sp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510536" y="1357348"/>
              <a:ext cx="831798" cy="369444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TW" sz="18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1941</a:t>
              </a:r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510535" y="1959958"/>
              <a:ext cx="831800" cy="369445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TW" sz="18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1946</a:t>
              </a: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10535" y="2756606"/>
              <a:ext cx="831800" cy="369332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TW" sz="18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1955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510536" y="3336583"/>
              <a:ext cx="831799" cy="369332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TW" sz="18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1975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10535" y="4584469"/>
              <a:ext cx="831800" cy="369332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TW" sz="18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1988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510535" y="5160533"/>
              <a:ext cx="831800" cy="369332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TW" sz="18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1994</a:t>
              </a: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510536" y="3936396"/>
              <a:ext cx="831799" cy="369333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TW" sz="18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1987</a:t>
              </a: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510536" y="5745889"/>
              <a:ext cx="831799" cy="369332"/>
            </a:xfrm>
            <a:prstGeom prst="rect">
              <a:avLst/>
            </a:prstGeom>
            <a:ln/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TW" sz="18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7" descr="thank_you_1600_clr_42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26613" cy="352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/>
          </p:cNvSpPr>
          <p:nvPr/>
        </p:nvSpPr>
        <p:spPr bwMode="auto">
          <a:xfrm>
            <a:off x="457200" y="-1534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 anchorCtr="0"/>
          <a:lstStyle/>
          <a:p>
            <a:pPr eaLnBrk="0" hangingPunct="0">
              <a:lnSpc>
                <a:spcPts val="6000"/>
              </a:lnSpc>
            </a:pPr>
            <a:r>
              <a:rPr lang="en-US" altLang="zh-TW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1-3.</a:t>
            </a: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經營理念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364263790"/>
              </p:ext>
            </p:extLst>
          </p:nvPr>
        </p:nvGraphicFramePr>
        <p:xfrm>
          <a:off x="423192" y="764704"/>
          <a:ext cx="82532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8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wtssrv\temp\j\20171213中文組織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6" y="1556792"/>
            <a:ext cx="8856000" cy="41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標題 1"/>
          <p:cNvSpPr>
            <a:spLocks/>
          </p:cNvSpPr>
          <p:nvPr/>
        </p:nvSpPr>
        <p:spPr bwMode="auto">
          <a:xfrm>
            <a:off x="439688" y="-2429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 anchorCtr="0"/>
          <a:lstStyle/>
          <a:p>
            <a:pPr eaLnBrk="0" hangingPunct="0">
              <a:lnSpc>
                <a:spcPts val="6000"/>
              </a:lnSpc>
            </a:pPr>
            <a:r>
              <a:rPr lang="en-US" altLang="zh-TW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1-4.</a:t>
            </a:r>
            <a:r>
              <a:rPr lang="zh-TW" altLang="en-US" sz="4400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公司組織</a:t>
            </a:r>
            <a:endParaRPr lang="en-US" altLang="zh-TW" sz="4400" b="1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300192" y="148478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中華民國 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107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年 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月 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日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/>
          </p:cNvSpPr>
          <p:nvPr/>
        </p:nvSpPr>
        <p:spPr>
          <a:xfrm>
            <a:off x="323528" y="0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0" hangingPunct="0">
              <a:lnSpc>
                <a:spcPts val="6000"/>
              </a:lnSpc>
              <a:defRPr/>
            </a:pPr>
            <a:r>
              <a:rPr lang="en-US" altLang="zh-TW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1-5.</a:t>
            </a:r>
            <a:r>
              <a:rPr lang="zh-TW" altLang="en-US" b="1" dirty="0">
                <a:ln w="0"/>
                <a:solidFill>
                  <a:srgbClr val="00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經營團隊</a:t>
            </a:r>
          </a:p>
        </p:txBody>
      </p:sp>
      <p:sp>
        <p:nvSpPr>
          <p:cNvPr id="1126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C0F71DB-BCC4-4D4A-A405-AFE6741751C1}" type="slidenum">
              <a:rPr lang="zh-TW" altLang="en-US" smtClean="0">
                <a:solidFill>
                  <a:srgbClr val="073E87"/>
                </a:solidFill>
              </a:rPr>
              <a:pPr/>
              <a:t>8</a:t>
            </a:fld>
            <a:endParaRPr lang="en-US" altLang="zh-TW" dirty="0" smtClean="0">
              <a:solidFill>
                <a:srgbClr val="073E87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56799"/>
              </p:ext>
            </p:extLst>
          </p:nvPr>
        </p:nvGraphicFramePr>
        <p:xfrm>
          <a:off x="323528" y="1124744"/>
          <a:ext cx="8568952" cy="50405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7785"/>
                <a:gridCol w="958559"/>
                <a:gridCol w="2664296"/>
                <a:gridCol w="2808312"/>
              </a:tblGrid>
              <a:tr h="4142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職稱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學歷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主要經歷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57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董事長兼總經理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盧天麟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國立台灣海洋大學工學碩士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行政院勞工委員會主任委員</a:t>
                      </a:r>
                    </a:p>
                  </a:txBody>
                  <a:tcPr marL="0" marR="0" marT="0" marB="0" anchor="ctr" horzOverflow="overflow"/>
                </a:tc>
              </a:tr>
              <a:tr h="57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民機事業部副總經理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李中霖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國防管理學院企業管理學系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亞洲航空營運本部副總經理</a:t>
                      </a:r>
                      <a:endParaRPr kumimoji="1" lang="zh-TW" alt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  <a:tr h="57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軍機事業部副總經理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趙高恩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空軍機械學校機械科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亞洲航空維修部副總經理</a:t>
                      </a:r>
                      <a:endParaRPr kumimoji="1" lang="zh-TW" alt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  <a:tr h="57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直昇機事業部副總經理</a:t>
                      </a:r>
                      <a:endParaRPr kumimoji="1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蔡松齡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義守大學管理碩士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亞洲航空直昇機廠廠長</a:t>
                      </a:r>
                      <a:endParaRPr kumimoji="1" lang="zh-TW" alt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  <a:tr h="57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副總經理兼財務處處長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高金蘭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美國舊金山金門大學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財務金融碩士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亞洲航空財務處處長</a:t>
                      </a:r>
                      <a:endParaRPr kumimoji="1" lang="zh-TW" alt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  <a:tr h="57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副總經理</a:t>
                      </a:r>
                      <a:endParaRPr kumimoji="1" lang="zh-TW" alt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趙晉賢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國立臺灣大學政治學系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亞洲航空採購處處長</a:t>
                      </a:r>
                      <a:endParaRPr kumimoji="1" lang="zh-TW" alt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  <a:tr h="57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副總經理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崔人俊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中正理工學院應用數學系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亞洲航空業務處處長</a:t>
                      </a:r>
                      <a:endParaRPr kumimoji="1" lang="zh-TW" alt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</a:tr>
              <a:tr h="57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董事長室主任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黃俊憲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中興大學社會學系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亞洲航空業務處企劃組組長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0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5"/>
          <p:cNvSpPr txBox="1">
            <a:spLocks noChangeArrowheads="1"/>
          </p:cNvSpPr>
          <p:nvPr/>
        </p:nvSpPr>
        <p:spPr bwMode="auto">
          <a:xfrm>
            <a:off x="2916238" y="3357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4121065944"/>
              </p:ext>
            </p:extLst>
          </p:nvPr>
        </p:nvGraphicFramePr>
        <p:xfrm>
          <a:off x="1691680" y="1237208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3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22592</TotalTime>
  <Words>2736</Words>
  <Application>Microsoft Office PowerPoint</Application>
  <PresentationFormat>如螢幕大小 (4:3)</PresentationFormat>
  <Paragraphs>533</Paragraphs>
  <Slides>51</Slides>
  <Notes>11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51</vt:i4>
      </vt:variant>
    </vt:vector>
  </HeadingPairs>
  <TitlesOfParts>
    <vt:vector size="54" baseType="lpstr">
      <vt:lpstr>自訂設計</vt:lpstr>
      <vt:lpstr>圖片</vt:lpstr>
      <vt:lpstr>工作表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軍機事業部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民機事業部</vt:lpstr>
      <vt:lpstr>PowerPoint 簡報</vt:lpstr>
      <vt:lpstr>PowerPoint 簡報</vt:lpstr>
      <vt:lpstr>授權與認證</vt:lpstr>
      <vt:lpstr>PowerPoint 簡報</vt:lpstr>
      <vt:lpstr>PowerPoint 簡報</vt:lpstr>
      <vt:lpstr>PowerPoint 簡報</vt:lpstr>
      <vt:lpstr>直昇機事業部</vt:lpstr>
      <vt:lpstr>PowerPoint 簡報</vt:lpstr>
      <vt:lpstr>PowerPoint 簡報</vt:lpstr>
      <vt:lpstr>附件及發動機維修認證</vt:lpstr>
      <vt:lpstr>維修能量</vt:lpstr>
      <vt:lpstr>校驗能量</vt:lpstr>
      <vt:lpstr>加工及特殊製程</vt:lpstr>
      <vt:lpstr>救生吊掛及貨物吊掛</vt:lpstr>
      <vt:lpstr>直昇機維修認證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合作方案</vt:lpstr>
      <vt:lpstr>合作方案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Air Asia Company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Asia Presentation</dc:title>
  <dc:creator>346264</dc:creator>
  <cp:lastModifiedBy>高金蘭</cp:lastModifiedBy>
  <cp:revision>297</cp:revision>
  <cp:lastPrinted>2018-01-03T07:12:31Z</cp:lastPrinted>
  <dcterms:created xsi:type="dcterms:W3CDTF">2014-03-24T08:20:49Z</dcterms:created>
  <dcterms:modified xsi:type="dcterms:W3CDTF">2018-01-16T06:42:02Z</dcterms:modified>
</cp:coreProperties>
</file>